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50"/>
  </p:notesMasterIdLst>
  <p:handoutMasterIdLst>
    <p:handoutMasterId r:id="rId51"/>
  </p:handoutMasterIdLst>
  <p:sldIdLst>
    <p:sldId id="618" r:id="rId2"/>
    <p:sldId id="410" r:id="rId3"/>
    <p:sldId id="528" r:id="rId4"/>
    <p:sldId id="411" r:id="rId5"/>
    <p:sldId id="530" r:id="rId6"/>
    <p:sldId id="532" r:id="rId7"/>
    <p:sldId id="531" r:id="rId8"/>
    <p:sldId id="423" r:id="rId9"/>
    <p:sldId id="567" r:id="rId10"/>
    <p:sldId id="424" r:id="rId11"/>
    <p:sldId id="568" r:id="rId12"/>
    <p:sldId id="569" r:id="rId13"/>
    <p:sldId id="570" r:id="rId14"/>
    <p:sldId id="571" r:id="rId15"/>
    <p:sldId id="572" r:id="rId16"/>
    <p:sldId id="529" r:id="rId17"/>
    <p:sldId id="573" r:id="rId18"/>
    <p:sldId id="425" r:id="rId19"/>
    <p:sldId id="426" r:id="rId20"/>
    <p:sldId id="427" r:id="rId21"/>
    <p:sldId id="428" r:id="rId22"/>
    <p:sldId id="429" r:id="rId23"/>
    <p:sldId id="614" r:id="rId24"/>
    <p:sldId id="615" r:id="rId25"/>
    <p:sldId id="616" r:id="rId26"/>
    <p:sldId id="617" r:id="rId27"/>
    <p:sldId id="430" r:id="rId28"/>
    <p:sldId id="431" r:id="rId29"/>
    <p:sldId id="433" r:id="rId30"/>
    <p:sldId id="435" r:id="rId31"/>
    <p:sldId id="467" r:id="rId32"/>
    <p:sldId id="436" r:id="rId33"/>
    <p:sldId id="574" r:id="rId34"/>
    <p:sldId id="437" r:id="rId35"/>
    <p:sldId id="438" r:id="rId36"/>
    <p:sldId id="439" r:id="rId37"/>
    <p:sldId id="575" r:id="rId38"/>
    <p:sldId id="576" r:id="rId39"/>
    <p:sldId id="440" r:id="rId40"/>
    <p:sldId id="441" r:id="rId41"/>
    <p:sldId id="578" r:id="rId42"/>
    <p:sldId id="577" r:id="rId43"/>
    <p:sldId id="442" r:id="rId44"/>
    <p:sldId id="443" r:id="rId45"/>
    <p:sldId id="533" r:id="rId46"/>
    <p:sldId id="434" r:id="rId47"/>
    <p:sldId id="581" r:id="rId48"/>
    <p:sldId id="534" r:id="rId49"/>
  </p:sldIdLst>
  <p:sldSz cx="9144000" cy="6858000" type="screen4x3"/>
  <p:notesSz cx="6662738" cy="9906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8265" autoAdjust="0"/>
    <p:restoredTop sz="72760" autoAdjust="0"/>
  </p:normalViewPr>
  <p:slideViewPr>
    <p:cSldViewPr>
      <p:cViewPr varScale="1">
        <p:scale>
          <a:sx n="61" d="100"/>
          <a:sy n="61" d="100"/>
        </p:scale>
        <p:origin x="1445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1.wmf"/><Relationship Id="rId1" Type="http://schemas.openxmlformats.org/officeDocument/2006/relationships/image" Target="../media/image4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89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8876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89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409113"/>
            <a:ext cx="28876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F895C2A-0954-4590-B514-AE878BE5B67F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ED9B44E-87D2-4B91-8E4C-392C92225BBE}" type="datetimeFigureOut">
              <a:rPr lang="it-IT"/>
              <a:pPr>
                <a:defRPr/>
              </a:pPr>
              <a:t>10/03/2016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750" y="4705350"/>
            <a:ext cx="5329238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8876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3488" y="9409113"/>
            <a:ext cx="2887662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D01865-86F0-4EBD-A8EC-90147B06A63F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48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48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B440502-684F-4FE2-B282-2AAD6CBA77FF}" type="slidenum">
              <a:rPr lang="it-IT" smtClean="0"/>
              <a:pPr eaLnBrk="1" hangingPunct="1"/>
              <a:t>1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16374812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929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393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614FB10-9555-4AEE-B4E8-A6D3F2FDA247}" type="slidenum">
              <a:rPr lang="it-IT" altLang="it-IT"/>
              <a:pPr eaLnBrk="1" hangingPunct="1"/>
              <a:t>10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2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4032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D553F98-3C22-45FE-A689-059499136A15}" type="slidenum">
              <a:rPr lang="it-IT" altLang="it-IT"/>
              <a:pPr eaLnBrk="1" hangingPunct="1"/>
              <a:t>11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134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4134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AA334AE-8C42-49FF-ABE6-FCA2AA23CBF3}" type="slidenum">
              <a:rPr lang="it-IT" altLang="it-IT"/>
              <a:pPr eaLnBrk="1" hangingPunct="1"/>
              <a:t>12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237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4237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6EB9AB2-B81E-4BF0-A4D0-E7BD468C584D}" type="slidenum">
              <a:rPr lang="it-IT" altLang="it-IT"/>
              <a:pPr eaLnBrk="1" hangingPunct="1"/>
              <a:t>13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33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4339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C1F2C8B-C435-4345-AB18-D1C212479303}" type="slidenum">
              <a:rPr lang="it-IT" altLang="it-IT"/>
              <a:pPr eaLnBrk="1" hangingPunct="1"/>
              <a:t>14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441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4442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214C932-262B-4FAA-872D-763FFB3E2F2B}" type="slidenum">
              <a:rPr lang="it-IT" altLang="it-IT"/>
              <a:pPr eaLnBrk="1" hangingPunct="1"/>
              <a:t>15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544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4544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1035DF0-AA06-4530-BB8E-A0C8937C13D0}" type="slidenum">
              <a:rPr lang="it-IT" altLang="it-IT"/>
              <a:pPr eaLnBrk="1" hangingPunct="1"/>
              <a:t>16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646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4646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21ED40B-E7E2-4D66-B661-6B453B6986A6}" type="slidenum">
              <a:rPr lang="it-IT" altLang="it-IT"/>
              <a:pPr eaLnBrk="1" hangingPunct="1"/>
              <a:t>17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749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4749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4B8691D-C43D-4B60-9A65-4E11D77D8D68}" type="slidenum">
              <a:rPr lang="it-IT" altLang="it-IT"/>
              <a:pPr eaLnBrk="1" hangingPunct="1"/>
              <a:t>18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85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485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A004FE6-3F48-493D-835C-67D2278D6D50}" type="slidenum">
              <a:rPr lang="it-IT" altLang="it-IT"/>
              <a:pPr eaLnBrk="1" hangingPunct="1"/>
              <a:t>19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110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3110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9093835-ABB3-4DAE-B3BC-35AFD6C4BFF3}" type="slidenum">
              <a:rPr lang="it-IT" altLang="it-IT"/>
              <a:pPr eaLnBrk="1" hangingPunct="1"/>
              <a:t>2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953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4954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C48AB35-C642-4A17-8E43-5589E7A668B0}" type="slidenum">
              <a:rPr lang="it-IT" altLang="it-IT"/>
              <a:pPr eaLnBrk="1" hangingPunct="1"/>
              <a:t>20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6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505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D763DF9-EE71-4189-B099-3BE5EE366951}" type="slidenum">
              <a:rPr lang="it-IT" altLang="it-IT"/>
              <a:pPr eaLnBrk="1" hangingPunct="1"/>
              <a:t>21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158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5158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950C83E-84BE-4C7B-8AC5-1563E940B807}" type="slidenum">
              <a:rPr lang="it-IT" altLang="it-IT"/>
              <a:pPr eaLnBrk="1" hangingPunct="1"/>
              <a:t>22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2701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2701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9053CA7-32A4-4217-BA1A-848B52C008F9}" type="slidenum">
              <a:rPr lang="it-IT" altLang="it-IT"/>
              <a:pPr eaLnBrk="1" hangingPunct="1"/>
              <a:t>23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305181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2803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2803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4D61EFE-395D-4E91-BFA4-0CC04FD3E73E}" type="slidenum">
              <a:rPr lang="it-IT" altLang="it-IT"/>
              <a:pPr eaLnBrk="1" hangingPunct="1"/>
              <a:t>24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8586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2905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2906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018833D-121B-418D-878B-46A27C231791}" type="slidenum">
              <a:rPr lang="it-IT" altLang="it-IT"/>
              <a:pPr eaLnBrk="1" hangingPunct="1"/>
              <a:t>25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707305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08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3008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915A4E-FB6A-421F-9051-45764CC5FBE5}" type="slidenum">
              <a:rPr lang="it-IT" altLang="it-IT"/>
              <a:pPr eaLnBrk="1" hangingPunct="1"/>
              <a:t>26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228520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261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5261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18F7649-0E13-46A3-8FF2-1E203E954F9F}" type="slidenum">
              <a:rPr lang="it-IT" altLang="it-IT"/>
              <a:pPr eaLnBrk="1" hangingPunct="1"/>
              <a:t>27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363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5363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8E1A24E-D06C-496F-871A-BEA93AB001DB}" type="slidenum">
              <a:rPr lang="it-IT" altLang="it-IT"/>
              <a:pPr eaLnBrk="1" hangingPunct="1"/>
              <a:t>28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465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5466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9AF686C-C193-41A6-B54F-349EC51A4161}" type="slidenum">
              <a:rPr lang="it-IT" altLang="it-IT"/>
              <a:pPr eaLnBrk="1" hangingPunct="1"/>
              <a:t>29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213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3213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F1E3AF7-D216-4767-BBC8-565F5C341598}" type="slidenum">
              <a:rPr lang="it-IT" altLang="it-IT"/>
              <a:pPr eaLnBrk="1" hangingPunct="1"/>
              <a:t>3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568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5568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EE6B45-FC9B-48B8-B1A6-E1E494DC6294}" type="slidenum">
              <a:rPr lang="it-IT" altLang="it-IT"/>
              <a:pPr eaLnBrk="1" hangingPunct="1"/>
              <a:t>30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670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5670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AA1C01F-B511-425A-9B00-5899C6134193}" type="slidenum">
              <a:rPr lang="it-IT" altLang="it-IT"/>
              <a:pPr eaLnBrk="1" hangingPunct="1"/>
              <a:t>31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773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5773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4BB678-0702-49A8-AE1A-66A5B576D368}" type="slidenum">
              <a:rPr lang="it-IT" altLang="it-IT"/>
              <a:pPr eaLnBrk="1" hangingPunct="1"/>
              <a:t>32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875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5875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4B22674-4BEE-479D-930A-7DD70527EBE8}" type="slidenum">
              <a:rPr lang="it-IT" altLang="it-IT"/>
              <a:pPr eaLnBrk="1" hangingPunct="1"/>
              <a:t>33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977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5978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06AE4A9-EE75-45CE-83C5-BE7A8F81C424}" type="slidenum">
              <a:rPr lang="it-IT" altLang="it-IT"/>
              <a:pPr eaLnBrk="1" hangingPunct="1"/>
              <a:t>34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0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6080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0BF8CFD-E84B-4AAC-B2AC-59DC98DB4096}" type="slidenum">
              <a:rPr lang="it-IT" altLang="it-IT"/>
              <a:pPr eaLnBrk="1" hangingPunct="1"/>
              <a:t>35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182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6182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2E10B3C-BA80-4C95-824A-7EB328FBE41B}" type="slidenum">
              <a:rPr lang="it-IT" altLang="it-IT"/>
              <a:pPr eaLnBrk="1" hangingPunct="1"/>
              <a:t>36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285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6285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62CDE27-76BB-4B9C-9245-F2FCC8061B8E}" type="slidenum">
              <a:rPr lang="it-IT" altLang="it-IT"/>
              <a:pPr eaLnBrk="1" hangingPunct="1"/>
              <a:t>37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387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6387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6BFF542-FDF5-480C-BFF8-7E0B08F6CE0E}" type="slidenum">
              <a:rPr lang="it-IT" altLang="it-IT"/>
              <a:pPr eaLnBrk="1" hangingPunct="1"/>
              <a:t>38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489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649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407FDB5-9665-43E8-BBF4-B618D4FA8099}" type="slidenum">
              <a:rPr lang="it-IT" altLang="it-IT"/>
              <a:pPr eaLnBrk="1" hangingPunct="1"/>
              <a:t>39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315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3315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48BE4A3-7CC3-473A-B4AB-8B6BB2CFF8B8}" type="slidenum">
              <a:rPr lang="it-IT" altLang="it-IT"/>
              <a:pPr eaLnBrk="1" hangingPunct="1"/>
              <a:t>4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592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6592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3858EAA-B32B-4223-AFC6-91764030326C}" type="slidenum">
              <a:rPr lang="it-IT" altLang="it-IT"/>
              <a:pPr eaLnBrk="1" hangingPunct="1"/>
              <a:t>40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694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6694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2A0B347-8A94-438C-BE52-4B7AB508EF36}" type="slidenum">
              <a:rPr lang="it-IT" altLang="it-IT"/>
              <a:pPr eaLnBrk="1" hangingPunct="1"/>
              <a:t>41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797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6797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831129A-791B-44ED-A025-C64D911E6437}" type="slidenum">
              <a:rPr lang="it-IT" altLang="it-IT"/>
              <a:pPr eaLnBrk="1" hangingPunct="1"/>
              <a:t>42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89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6899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DCA2EE5-03BA-4EF2-A958-4CAB4FEF1414}" type="slidenum">
              <a:rPr lang="it-IT" altLang="it-IT"/>
              <a:pPr eaLnBrk="1" hangingPunct="1"/>
              <a:t>43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001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7002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0DDD3C8-7DBF-4F03-88AD-47262F8D94F5}" type="slidenum">
              <a:rPr lang="it-IT" altLang="it-IT"/>
              <a:pPr eaLnBrk="1" hangingPunct="1"/>
              <a:t>44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4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7104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83AC97-A63B-4273-9857-7BD0FC6FEE10}" type="slidenum">
              <a:rPr lang="it-IT" altLang="it-IT"/>
              <a:pPr eaLnBrk="1" hangingPunct="1"/>
              <a:t>45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206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7206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6D92F37-E058-49D3-AB6C-A69D804AFE14}" type="slidenum">
              <a:rPr lang="it-IT" altLang="it-IT"/>
              <a:pPr eaLnBrk="1" hangingPunct="1"/>
              <a:t>46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309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7309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CE5CD0-6B6D-4A60-91A0-2323463AC457}" type="slidenum">
              <a:rPr lang="it-IT" altLang="it-IT"/>
              <a:pPr eaLnBrk="1" hangingPunct="1"/>
              <a:t>47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41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741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572ADFD-01F5-49AF-9CF3-C7A3E58B97D9}" type="slidenum">
              <a:rPr lang="it-IT" altLang="it-IT"/>
              <a:pPr eaLnBrk="1" hangingPunct="1"/>
              <a:t>48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417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3418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4D4E833-78E4-4AB2-8B7F-67E75C130F34}" type="slidenum">
              <a:rPr lang="it-IT" altLang="it-IT"/>
              <a:pPr eaLnBrk="1" hangingPunct="1"/>
              <a:t>5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520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3520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6B90DEE-DFE9-49FA-88FD-92571834FFB4}" type="slidenum">
              <a:rPr lang="it-IT" altLang="it-IT"/>
              <a:pPr eaLnBrk="1" hangingPunct="1"/>
              <a:t>6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622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3622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A0E985C-3CFF-4FD8-BCF3-14148442FC98}" type="slidenum">
              <a:rPr lang="it-IT" altLang="it-IT"/>
              <a:pPr eaLnBrk="1" hangingPunct="1"/>
              <a:t>7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725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3725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64F63AC-E15E-44D0-98E3-B1C09C947593}" type="slidenum">
              <a:rPr lang="it-IT" altLang="it-IT"/>
              <a:pPr eaLnBrk="1" hangingPunct="1"/>
              <a:t>8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827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43827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3A8AED8-524F-4102-9C6C-4DDF0E82B3DF}" type="slidenum">
              <a:rPr lang="it-IT" altLang="it-IT"/>
              <a:pPr eaLnBrk="1" hangingPunct="1"/>
              <a:t>9</a:t>
            </a:fld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29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6" name="Freeform 30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</p:grpSp>
      <p:sp>
        <p:nvSpPr>
          <p:cNvPr id="7" name="Freeform 31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t-IT">
              <a:latin typeface="Arial" charset="0"/>
            </a:endParaRP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8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grpSp>
          <p:nvGrpSpPr>
            <p:cNvPr id="10" name="Group 9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10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latin typeface="Arial" charset="0"/>
                </a:endParaRPr>
              </a:p>
            </p:txBody>
          </p:sp>
          <p:sp>
            <p:nvSpPr>
              <p:cNvPr id="13" name="Freeform 11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latin typeface="Arial" charset="0"/>
                </a:endParaRPr>
              </a:p>
            </p:txBody>
          </p:sp>
          <p:sp>
            <p:nvSpPr>
              <p:cNvPr id="14" name="Freeform 12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latin typeface="Arial" charset="0"/>
                </a:endParaRPr>
              </a:p>
            </p:txBody>
          </p:sp>
          <p:sp>
            <p:nvSpPr>
              <p:cNvPr id="15" name="Freeform 13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latin typeface="Arial" charset="0"/>
                </a:endParaRPr>
              </a:p>
            </p:txBody>
          </p:sp>
          <p:sp>
            <p:nvSpPr>
              <p:cNvPr id="16" name="Freeform 14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latin typeface="Arial" charset="0"/>
                </a:endParaRPr>
              </a:p>
            </p:txBody>
          </p:sp>
        </p:grpSp>
        <p:sp>
          <p:nvSpPr>
            <p:cNvPr id="11" name="Freeform 15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7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19" name="Freeform 18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20" name="Freeform 19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21" name="Freeform 20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22" name="Freeform 21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23" name="Freeform 22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</p:grpSp>
      <p:sp>
        <p:nvSpPr>
          <p:cNvPr id="388119" name="Rectangle 23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88120" name="Rectangle 2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24" name="Rectangle 25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5" name="Rectangle 2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A9B1E4-2514-4906-A7B8-6396F4FA705B}" type="slidenum">
              <a:rPr lang="it-IT" altLang="it-IT"/>
              <a:pPr/>
              <a:t>‹N›</a:t>
            </a:fld>
            <a:endParaRPr lang="it-IT" altLang="it-IT"/>
          </a:p>
        </p:txBody>
      </p:sp>
      <p:sp>
        <p:nvSpPr>
          <p:cNvPr id="26" name="Rectangle 27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9357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28CED2-235E-4027-8C7F-1DA2D7965D5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91233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4AEB4-D208-4122-9B2B-B4FDF20FD91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17112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OverTx" preserve="1">
  <p:cSld name="Titolo e contenuto sopra tes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717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half" idx="3"/>
          </p:nvPr>
        </p:nvSpPr>
        <p:spPr>
          <a:xfrm>
            <a:off x="457200" y="3924300"/>
            <a:ext cx="8229600" cy="21717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68E2EE-9256-4721-8A38-46D39833494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16391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54788E-FD66-4AFE-88A9-BD15735A7DA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419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666D20-4099-4F20-8BC3-3A04BC3AD8D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93329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AAB63F-FCB7-4E47-A540-5FABE32CB71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9308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7EAF27-AB3D-4BB7-B35F-6D4851F34AB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4152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566FC5-3CA8-4FB2-9467-4931BA26C07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7747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73C410-99C7-4231-80F0-CD00FDCC858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28686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89836A-990A-4C76-B9FF-25D1F204CF5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1607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112D23-360F-43D3-ABF8-28F8229D2FE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91646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87076" name="Freeform 4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387077" name="Freeform 5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</p:grpSp>
      <p:sp>
        <p:nvSpPr>
          <p:cNvPr id="387078" name="Freeform 6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t-IT">
              <a:latin typeface="Arial" charset="0"/>
            </a:endParaRPr>
          </a:p>
        </p:txBody>
      </p:sp>
      <p:grpSp>
        <p:nvGrpSpPr>
          <p:cNvPr id="51204" name="Group 7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387080" name="Freeform 8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grpSp>
          <p:nvGrpSpPr>
            <p:cNvPr id="51218" name="Group 9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87082" name="Freeform 10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latin typeface="Arial" charset="0"/>
                </a:endParaRPr>
              </a:p>
            </p:txBody>
          </p:sp>
          <p:sp>
            <p:nvSpPr>
              <p:cNvPr id="387083" name="Freeform 11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latin typeface="Arial" charset="0"/>
                </a:endParaRPr>
              </a:p>
            </p:txBody>
          </p:sp>
          <p:sp>
            <p:nvSpPr>
              <p:cNvPr id="387084" name="Freeform 12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latin typeface="Arial" charset="0"/>
                </a:endParaRPr>
              </a:p>
            </p:txBody>
          </p:sp>
          <p:sp>
            <p:nvSpPr>
              <p:cNvPr id="387085" name="Freeform 13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latin typeface="Arial" charset="0"/>
                </a:endParaRPr>
              </a:p>
            </p:txBody>
          </p:sp>
          <p:sp>
            <p:nvSpPr>
              <p:cNvPr id="387086" name="Freeform 14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>
                  <a:latin typeface="Arial" charset="0"/>
                </a:endParaRPr>
              </a:p>
            </p:txBody>
          </p:sp>
        </p:grpSp>
        <p:sp>
          <p:nvSpPr>
            <p:cNvPr id="387087" name="Freeform 15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</p:grpSp>
      <p:grpSp>
        <p:nvGrpSpPr>
          <p:cNvPr id="51205" name="Group 16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87089" name="Freeform 17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387090" name="Freeform 18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387091" name="Freeform 19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387092" name="Freeform 20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387093" name="Freeform 21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  <p:sp>
          <p:nvSpPr>
            <p:cNvPr id="387094" name="Freeform 22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>
                <a:latin typeface="Arial" charset="0"/>
              </a:endParaRPr>
            </a:p>
          </p:txBody>
        </p:sp>
      </p:grpSp>
      <p:sp>
        <p:nvSpPr>
          <p:cNvPr id="387095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51207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387097" name="Rectangle 2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8709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87099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2FE8E4C-A167-401F-9386-130B66F23168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1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riani@unipr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10" Type="http://schemas.openxmlformats.org/officeDocument/2006/relationships/image" Target="../media/image4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1.wmf"/><Relationship Id="rId4" Type="http://schemas.openxmlformats.org/officeDocument/2006/relationships/oleObject" Target="../embeddings/oleObject4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38.xml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2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43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42.xml"/><Relationship Id="rId7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46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48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6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7" Type="http://schemas.openxmlformats.org/officeDocument/2006/relationships/image" Target="../media/image5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56.png"/><Relationship Id="rId4" Type="http://schemas.openxmlformats.org/officeDocument/2006/relationships/image" Target="../media/image54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57188" y="188913"/>
            <a:ext cx="8329612" cy="1727200"/>
          </a:xfrm>
        </p:spPr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</a:rPr>
              <a:t>DATA MINING PER IL MARKETING (63 ore)</a:t>
            </a:r>
            <a:endParaRPr lang="it-IT" b="1" dirty="0">
              <a:solidFill>
                <a:srgbClr val="FFFF00"/>
              </a:solidFill>
            </a:endParaRPr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576" y="1968500"/>
            <a:ext cx="7632848" cy="2684636"/>
          </a:xfrm>
        </p:spPr>
        <p:txBody>
          <a:bodyPr/>
          <a:lstStyle/>
          <a:p>
            <a:pPr marL="0" indent="0" algn="ctr">
              <a:spcBef>
                <a:spcPts val="1800"/>
              </a:spcBef>
              <a:buFontTx/>
              <a:buNone/>
            </a:pPr>
            <a:r>
              <a:rPr lang="it-IT" sz="4000" dirty="0" smtClean="0"/>
              <a:t>Marco Riani</a:t>
            </a:r>
            <a:endParaRPr lang="it-IT" sz="4000" dirty="0"/>
          </a:p>
          <a:p>
            <a:pPr marL="0" indent="0" algn="ctr">
              <a:spcBef>
                <a:spcPts val="1800"/>
              </a:spcBef>
              <a:buFontTx/>
              <a:buNone/>
            </a:pPr>
            <a:r>
              <a:rPr lang="it-IT" sz="2800" dirty="0" smtClean="0">
                <a:hlinkClick r:id="rId3"/>
              </a:rPr>
              <a:t>mriani@unipr.it</a:t>
            </a:r>
            <a:endParaRPr lang="it-IT" sz="2800" dirty="0"/>
          </a:p>
          <a:p>
            <a:pPr marL="0" indent="0" algn="ctr">
              <a:spcBef>
                <a:spcPts val="1800"/>
              </a:spcBef>
              <a:buFontTx/>
              <a:buNone/>
            </a:pPr>
            <a:r>
              <a:rPr lang="it-IT" sz="2800" dirty="0"/>
              <a:t>Sito web </a:t>
            </a:r>
            <a:r>
              <a:rPr lang="it-IT" sz="2800" dirty="0" smtClean="0"/>
              <a:t>del corso</a:t>
            </a:r>
          </a:p>
          <a:p>
            <a:pPr marL="0" indent="0" algn="ctr">
              <a:spcBef>
                <a:spcPts val="1800"/>
              </a:spcBef>
              <a:buFontTx/>
              <a:buNone/>
            </a:pPr>
            <a:r>
              <a:rPr lang="it-IT" sz="2800" b="1" dirty="0">
                <a:solidFill>
                  <a:srgbClr val="66FF33"/>
                </a:solidFill>
              </a:rPr>
              <a:t>http</a:t>
            </a:r>
            <a:r>
              <a:rPr lang="it-IT" sz="2800" b="1" dirty="0" smtClean="0">
                <a:solidFill>
                  <a:srgbClr val="66FF33"/>
                </a:solidFill>
              </a:rPr>
              <a:t>://www.riani.it/DMM</a:t>
            </a:r>
          </a:p>
        </p:txBody>
      </p:sp>
    </p:spTree>
    <p:extLst>
      <p:ext uri="{BB962C8B-B14F-4D97-AF65-F5344CB8AC3E}">
        <p14:creationId xmlns:p14="http://schemas.microsoft.com/office/powerpoint/2010/main" val="93370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Distribuzione della devianza residua e’e</a:t>
            </a:r>
          </a:p>
        </p:txBody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3744913"/>
          </a:xfrm>
        </p:spPr>
        <p:txBody>
          <a:bodyPr/>
          <a:lstStyle/>
          <a:p>
            <a:pPr eaLnBrk="1" hangingPunct="1"/>
            <a:r>
              <a:rPr lang="it-IT" altLang="it-IT" smtClean="0"/>
              <a:t>e’e=</a:t>
            </a:r>
            <a:r>
              <a:rPr lang="el-GR" altLang="it-IT" smtClean="0">
                <a:cs typeface="Arial" panose="020B0604020202020204" pitchFamily="34" charset="0"/>
              </a:rPr>
              <a:t>ε</a:t>
            </a:r>
            <a:r>
              <a:rPr lang="it-IT" altLang="it-IT" smtClean="0">
                <a:cs typeface="Arial" panose="020B0604020202020204" pitchFamily="34" charset="0"/>
              </a:rPr>
              <a:t>’ M </a:t>
            </a:r>
            <a:r>
              <a:rPr lang="el-GR" altLang="it-IT" smtClean="0">
                <a:cs typeface="Arial" panose="020B0604020202020204" pitchFamily="34" charset="0"/>
              </a:rPr>
              <a:t>ε</a:t>
            </a:r>
            <a:endParaRPr lang="it-IT" altLang="it-IT" smtClean="0">
              <a:cs typeface="Arial" panose="020B0604020202020204" pitchFamily="34" charset="0"/>
            </a:endParaRPr>
          </a:p>
          <a:p>
            <a:pPr eaLnBrk="1" hangingPunct="1"/>
            <a:r>
              <a:rPr lang="it-IT" altLang="it-IT" smtClean="0"/>
              <a:t>Scomposizione spettrale di M</a:t>
            </a:r>
          </a:p>
          <a:p>
            <a:pPr eaLnBrk="1" hangingPunct="1"/>
            <a:r>
              <a:rPr lang="it-IT" altLang="it-IT" smtClean="0"/>
              <a:t>M= P</a:t>
            </a:r>
            <a:r>
              <a:rPr lang="el-GR" altLang="it-IT" smtClean="0">
                <a:cs typeface="Arial" panose="020B0604020202020204" pitchFamily="34" charset="0"/>
              </a:rPr>
              <a:t>Λ</a:t>
            </a:r>
            <a:r>
              <a:rPr lang="it-IT" altLang="it-IT" smtClean="0">
                <a:cs typeface="Arial" panose="020B0604020202020204" pitchFamily="34" charset="0"/>
              </a:rPr>
              <a:t>P’</a:t>
            </a:r>
          </a:p>
          <a:p>
            <a:pPr eaLnBrk="1" hangingPunct="1"/>
            <a:r>
              <a:rPr lang="it-IT" altLang="it-IT" smtClean="0">
                <a:cs typeface="Arial" panose="020B0604020202020204" pitchFamily="34" charset="0"/>
              </a:rPr>
              <a:t>e’e = </a:t>
            </a:r>
            <a:r>
              <a:rPr lang="el-GR" altLang="it-IT" smtClean="0">
                <a:cs typeface="Arial" panose="020B0604020202020204" pitchFamily="34" charset="0"/>
              </a:rPr>
              <a:t>ε</a:t>
            </a:r>
            <a:r>
              <a:rPr lang="it-IT" altLang="it-IT" smtClean="0">
                <a:cs typeface="Arial" panose="020B0604020202020204" pitchFamily="34" charset="0"/>
              </a:rPr>
              <a:t>’ </a:t>
            </a:r>
            <a:r>
              <a:rPr lang="it-IT" altLang="it-IT" smtClean="0"/>
              <a:t>P </a:t>
            </a:r>
            <a:r>
              <a:rPr lang="el-GR" altLang="it-IT" smtClean="0">
                <a:cs typeface="Arial" panose="020B0604020202020204" pitchFamily="34" charset="0"/>
              </a:rPr>
              <a:t>Λ</a:t>
            </a:r>
            <a:r>
              <a:rPr lang="it-IT" altLang="it-IT" smtClean="0">
                <a:cs typeface="Arial" panose="020B0604020202020204" pitchFamily="34" charset="0"/>
              </a:rPr>
              <a:t>P’ </a:t>
            </a:r>
            <a:r>
              <a:rPr lang="el-GR" altLang="it-IT" smtClean="0">
                <a:cs typeface="Arial" panose="020B0604020202020204" pitchFamily="34" charset="0"/>
              </a:rPr>
              <a:t>ε</a:t>
            </a:r>
            <a:r>
              <a:rPr lang="it-IT" altLang="it-IT" smtClean="0">
                <a:cs typeface="Arial" panose="020B0604020202020204" pitchFamily="34" charset="0"/>
              </a:rPr>
              <a:t>		Ponendo P’ </a:t>
            </a:r>
            <a:r>
              <a:rPr lang="el-GR" altLang="it-IT" smtClean="0">
                <a:cs typeface="Arial" panose="020B0604020202020204" pitchFamily="34" charset="0"/>
              </a:rPr>
              <a:t>ε</a:t>
            </a:r>
            <a:r>
              <a:rPr lang="it-IT" altLang="it-IT" smtClean="0">
                <a:cs typeface="Arial" panose="020B0604020202020204" pitchFamily="34" charset="0"/>
              </a:rPr>
              <a:t>=v</a:t>
            </a:r>
          </a:p>
          <a:p>
            <a:pPr eaLnBrk="1" hangingPunct="1"/>
            <a:r>
              <a:rPr lang="it-IT" altLang="it-IT" smtClean="0">
                <a:cs typeface="Arial" panose="020B0604020202020204" pitchFamily="34" charset="0"/>
              </a:rPr>
              <a:t>e’e= v’ </a:t>
            </a:r>
            <a:r>
              <a:rPr lang="el-GR" altLang="it-IT" smtClean="0">
                <a:cs typeface="Arial" panose="020B0604020202020204" pitchFamily="34" charset="0"/>
              </a:rPr>
              <a:t>Λ</a:t>
            </a:r>
            <a:r>
              <a:rPr lang="it-IT" altLang="it-IT" smtClean="0">
                <a:cs typeface="Arial" panose="020B0604020202020204" pitchFamily="34" charset="0"/>
              </a:rPr>
              <a:t> v 				v</a:t>
            </a:r>
            <a:r>
              <a:rPr lang="en-US" altLang="it-IT" smtClean="0">
                <a:cs typeface="Arial" panose="020B0604020202020204" pitchFamily="34" charset="0"/>
              </a:rPr>
              <a:t>~N(0, </a:t>
            </a:r>
            <a:r>
              <a:rPr lang="el-GR" altLang="it-IT" smtClean="0">
                <a:cs typeface="Arial" panose="020B0604020202020204" pitchFamily="34" charset="0"/>
              </a:rPr>
              <a:t>σ</a:t>
            </a:r>
            <a:r>
              <a:rPr lang="it-IT" altLang="it-IT" baseline="30000" smtClean="0">
                <a:cs typeface="Arial" panose="020B0604020202020204" pitchFamily="34" charset="0"/>
              </a:rPr>
              <a:t>2</a:t>
            </a:r>
            <a:r>
              <a:rPr lang="it-IT" altLang="it-IT" smtClean="0">
                <a:cs typeface="Arial" panose="020B0604020202020204" pitchFamily="34" charset="0"/>
              </a:rPr>
              <a:t>I</a:t>
            </a:r>
            <a:r>
              <a:rPr lang="it-IT" altLang="it-IT" baseline="-25000" smtClean="0">
                <a:cs typeface="Arial" panose="020B0604020202020204" pitchFamily="34" charset="0"/>
              </a:rPr>
              <a:t>n</a:t>
            </a:r>
            <a:r>
              <a:rPr lang="it-IT" altLang="it-IT" smtClean="0">
                <a:cs typeface="Arial" panose="020B0604020202020204" pitchFamily="34" charset="0"/>
              </a:rPr>
              <a:t>)</a:t>
            </a:r>
            <a:endParaRPr lang="el-GR" altLang="it-IT" smtClean="0">
              <a:cs typeface="Arial" panose="020B0604020202020204" pitchFamily="34" charset="0"/>
            </a:endParaRPr>
          </a:p>
          <a:p>
            <a:pPr eaLnBrk="1" hangingPunct="1"/>
            <a:endParaRPr lang="el-GR" altLang="it-IT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5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55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5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5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5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539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Distribuzione della devianza residua e’e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792163"/>
          </a:xfrm>
        </p:spPr>
        <p:txBody>
          <a:bodyPr/>
          <a:lstStyle/>
          <a:p>
            <a:pPr eaLnBrk="1" hangingPunct="1"/>
            <a:r>
              <a:rPr lang="it-IT" altLang="it-IT" smtClean="0">
                <a:cs typeface="Arial" panose="020B0604020202020204" pitchFamily="34" charset="0"/>
              </a:rPr>
              <a:t>e’e = v’ </a:t>
            </a:r>
            <a:r>
              <a:rPr lang="el-GR" altLang="it-IT" smtClean="0">
                <a:cs typeface="Arial" panose="020B0604020202020204" pitchFamily="34" charset="0"/>
              </a:rPr>
              <a:t>Λ</a:t>
            </a:r>
            <a:r>
              <a:rPr lang="it-IT" altLang="it-IT" smtClean="0">
                <a:cs typeface="Arial" panose="020B0604020202020204" pitchFamily="34" charset="0"/>
              </a:rPr>
              <a:t> v 				v</a:t>
            </a:r>
            <a:r>
              <a:rPr lang="en-US" altLang="it-IT" smtClean="0">
                <a:cs typeface="Arial" panose="020B0604020202020204" pitchFamily="34" charset="0"/>
              </a:rPr>
              <a:t>~N(0, </a:t>
            </a:r>
            <a:r>
              <a:rPr lang="el-GR" altLang="it-IT" smtClean="0">
                <a:cs typeface="Arial" panose="020B0604020202020204" pitchFamily="34" charset="0"/>
              </a:rPr>
              <a:t>σ</a:t>
            </a:r>
            <a:r>
              <a:rPr lang="it-IT" altLang="it-IT" baseline="30000" smtClean="0">
                <a:cs typeface="Arial" panose="020B0604020202020204" pitchFamily="34" charset="0"/>
              </a:rPr>
              <a:t>2</a:t>
            </a:r>
            <a:r>
              <a:rPr lang="it-IT" altLang="it-IT" smtClean="0">
                <a:cs typeface="Arial" panose="020B0604020202020204" pitchFamily="34" charset="0"/>
              </a:rPr>
              <a:t>I</a:t>
            </a:r>
            <a:r>
              <a:rPr lang="it-IT" altLang="it-IT" baseline="-25000" smtClean="0">
                <a:cs typeface="Arial" panose="020B0604020202020204" pitchFamily="34" charset="0"/>
              </a:rPr>
              <a:t>n</a:t>
            </a:r>
            <a:r>
              <a:rPr lang="it-IT" altLang="it-IT" smtClean="0">
                <a:cs typeface="Arial" panose="020B0604020202020204" pitchFamily="34" charset="0"/>
              </a:rPr>
              <a:t>)</a:t>
            </a:r>
            <a:endParaRPr lang="el-GR" altLang="it-IT" smtClean="0">
              <a:cs typeface="Arial" panose="020B0604020202020204" pitchFamily="34" charset="0"/>
            </a:endParaRPr>
          </a:p>
        </p:txBody>
      </p:sp>
      <p:pic>
        <p:nvPicPr>
          <p:cNvPr id="1740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708275"/>
            <a:ext cx="5692775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08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581525"/>
            <a:ext cx="42227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Distribuzione della devianza residua e’e</a:t>
            </a:r>
          </a:p>
        </p:txBody>
      </p:sp>
      <p:sp>
        <p:nvSpPr>
          <p:cNvPr id="17510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820738"/>
          </a:xfrm>
        </p:spPr>
        <p:txBody>
          <a:bodyPr/>
          <a:lstStyle/>
          <a:p>
            <a:pPr eaLnBrk="1" hangingPunct="1"/>
            <a:endParaRPr lang="it-IT" altLang="it-IT" smtClean="0"/>
          </a:p>
        </p:txBody>
      </p:sp>
      <p:pic>
        <p:nvPicPr>
          <p:cNvPr id="17510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44675"/>
            <a:ext cx="7343775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Distribuzione della devianza totale</a:t>
            </a:r>
          </a:p>
        </p:txBody>
      </p:sp>
      <p:pic>
        <p:nvPicPr>
          <p:cNvPr id="17613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412875"/>
            <a:ext cx="489585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613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997200"/>
            <a:ext cx="28924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555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3716338"/>
            <a:ext cx="8229600" cy="2379662"/>
          </a:xfrm>
        </p:spPr>
        <p:txBody>
          <a:bodyPr/>
          <a:lstStyle/>
          <a:p>
            <a:pPr eaLnBrk="1" hangingPunct="1"/>
            <a:r>
              <a:rPr lang="it-IT" altLang="it-IT" smtClean="0"/>
              <a:t>Scomposizione spettrale di A</a:t>
            </a:r>
          </a:p>
          <a:p>
            <a:pPr eaLnBrk="1" hangingPunct="1"/>
            <a:r>
              <a:rPr lang="it-IT" altLang="it-IT" smtClean="0"/>
              <a:t>A= P</a:t>
            </a:r>
            <a:r>
              <a:rPr lang="el-GR" altLang="it-IT" smtClean="0">
                <a:cs typeface="Arial" panose="020B0604020202020204" pitchFamily="34" charset="0"/>
              </a:rPr>
              <a:t>Λ</a:t>
            </a:r>
            <a:r>
              <a:rPr lang="it-IT" altLang="it-IT" smtClean="0">
                <a:cs typeface="Arial" panose="020B0604020202020204" pitchFamily="34" charset="0"/>
              </a:rPr>
              <a:t>P’</a:t>
            </a:r>
          </a:p>
          <a:p>
            <a:pPr eaLnBrk="1" hangingPunct="1"/>
            <a:r>
              <a:rPr lang="it-IT" altLang="it-IT" smtClean="0">
                <a:cs typeface="Arial" panose="020B0604020202020204" pitchFamily="34" charset="0"/>
              </a:rPr>
              <a:t>y’Ay=</a:t>
            </a:r>
            <a:r>
              <a:rPr lang="el-GR" altLang="it-IT" smtClean="0">
                <a:cs typeface="Arial" panose="020B0604020202020204" pitchFamily="34" charset="0"/>
              </a:rPr>
              <a:t>ε</a:t>
            </a:r>
            <a:r>
              <a:rPr lang="it-IT" altLang="it-IT" smtClean="0">
                <a:cs typeface="Arial" panose="020B0604020202020204" pitchFamily="34" charset="0"/>
              </a:rPr>
              <a:t>’ </a:t>
            </a:r>
            <a:r>
              <a:rPr lang="it-IT" altLang="it-IT" smtClean="0"/>
              <a:t>P </a:t>
            </a:r>
            <a:r>
              <a:rPr lang="el-GR" altLang="it-IT" smtClean="0">
                <a:cs typeface="Arial" panose="020B0604020202020204" pitchFamily="34" charset="0"/>
              </a:rPr>
              <a:t>Λ</a:t>
            </a:r>
            <a:r>
              <a:rPr lang="it-IT" altLang="it-IT" smtClean="0">
                <a:cs typeface="Arial" panose="020B0604020202020204" pitchFamily="34" charset="0"/>
              </a:rPr>
              <a:t>P’ </a:t>
            </a:r>
            <a:r>
              <a:rPr lang="el-GR" altLang="it-IT" smtClean="0">
                <a:cs typeface="Arial" panose="020B0604020202020204" pitchFamily="34" charset="0"/>
              </a:rPr>
              <a:t>ε</a:t>
            </a:r>
            <a:r>
              <a:rPr lang="it-IT" altLang="it-IT" smtClean="0">
                <a:cs typeface="Arial" panose="020B0604020202020204" pitchFamily="34" charset="0"/>
              </a:rPr>
              <a:t>		Ponendo P’ </a:t>
            </a:r>
            <a:r>
              <a:rPr lang="el-GR" altLang="it-IT" smtClean="0">
                <a:cs typeface="Arial" panose="020B0604020202020204" pitchFamily="34" charset="0"/>
              </a:rPr>
              <a:t>ε</a:t>
            </a:r>
            <a:r>
              <a:rPr lang="it-IT" altLang="it-IT" smtClean="0">
                <a:cs typeface="Arial" panose="020B0604020202020204" pitchFamily="34" charset="0"/>
              </a:rPr>
              <a:t>=v</a:t>
            </a:r>
          </a:p>
          <a:p>
            <a:pPr eaLnBrk="1" hangingPunct="1"/>
            <a:r>
              <a:rPr lang="it-IT" altLang="it-IT" smtClean="0">
                <a:cs typeface="Arial" panose="020B0604020202020204" pitchFamily="34" charset="0"/>
              </a:rPr>
              <a:t>y’Ay= v’ </a:t>
            </a:r>
            <a:r>
              <a:rPr lang="el-GR" altLang="it-IT" smtClean="0">
                <a:cs typeface="Arial" panose="020B0604020202020204" pitchFamily="34" charset="0"/>
              </a:rPr>
              <a:t>Λ</a:t>
            </a:r>
            <a:r>
              <a:rPr lang="it-IT" altLang="it-IT" smtClean="0">
                <a:cs typeface="Arial" panose="020B0604020202020204" pitchFamily="34" charset="0"/>
              </a:rPr>
              <a:t> v 				v</a:t>
            </a:r>
            <a:r>
              <a:rPr lang="en-US" altLang="it-IT" smtClean="0">
                <a:cs typeface="Arial" panose="020B0604020202020204" pitchFamily="34" charset="0"/>
              </a:rPr>
              <a:t>~N(0, </a:t>
            </a:r>
            <a:r>
              <a:rPr lang="el-GR" altLang="it-IT" smtClean="0">
                <a:cs typeface="Arial" panose="020B0604020202020204" pitchFamily="34" charset="0"/>
              </a:rPr>
              <a:t>σ</a:t>
            </a:r>
            <a:r>
              <a:rPr lang="it-IT" altLang="it-IT" baseline="30000" smtClean="0">
                <a:cs typeface="Arial" panose="020B0604020202020204" pitchFamily="34" charset="0"/>
              </a:rPr>
              <a:t>2</a:t>
            </a:r>
            <a:r>
              <a:rPr lang="it-IT" altLang="it-IT" smtClean="0">
                <a:cs typeface="Arial" panose="020B0604020202020204" pitchFamily="34" charset="0"/>
              </a:rPr>
              <a:t>I</a:t>
            </a:r>
            <a:r>
              <a:rPr lang="it-IT" altLang="it-IT" baseline="-25000" smtClean="0">
                <a:cs typeface="Arial" panose="020B0604020202020204" pitchFamily="34" charset="0"/>
              </a:rPr>
              <a:t>n</a:t>
            </a:r>
            <a:r>
              <a:rPr lang="it-IT" altLang="it-IT" smtClean="0">
                <a:cs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5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75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55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755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55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755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55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755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555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Distribuzione della devianza totale</a:t>
            </a:r>
          </a:p>
        </p:txBody>
      </p:sp>
      <p:pic>
        <p:nvPicPr>
          <p:cNvPr id="1771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412875"/>
            <a:ext cx="489585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715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5288" y="3068638"/>
            <a:ext cx="8229600" cy="649287"/>
          </a:xfrm>
        </p:spPr>
        <p:txBody>
          <a:bodyPr/>
          <a:lstStyle/>
          <a:p>
            <a:pPr eaLnBrk="1" hangingPunct="1"/>
            <a:r>
              <a:rPr lang="it-IT" altLang="it-IT" smtClean="0">
                <a:cs typeface="Arial" panose="020B0604020202020204" pitchFamily="34" charset="0"/>
              </a:rPr>
              <a:t>y’Ay= v’ </a:t>
            </a:r>
            <a:r>
              <a:rPr lang="el-GR" altLang="it-IT" smtClean="0">
                <a:cs typeface="Arial" panose="020B0604020202020204" pitchFamily="34" charset="0"/>
              </a:rPr>
              <a:t>Λ</a:t>
            </a:r>
            <a:r>
              <a:rPr lang="it-IT" altLang="it-IT" smtClean="0">
                <a:cs typeface="Arial" panose="020B0604020202020204" pitchFamily="34" charset="0"/>
              </a:rPr>
              <a:t> v 				v</a:t>
            </a:r>
            <a:r>
              <a:rPr lang="en-US" altLang="it-IT" smtClean="0">
                <a:cs typeface="Arial" panose="020B0604020202020204" pitchFamily="34" charset="0"/>
              </a:rPr>
              <a:t>~N(0, </a:t>
            </a:r>
            <a:r>
              <a:rPr lang="el-GR" altLang="it-IT" smtClean="0">
                <a:cs typeface="Arial" panose="020B0604020202020204" pitchFamily="34" charset="0"/>
              </a:rPr>
              <a:t>σ</a:t>
            </a:r>
            <a:r>
              <a:rPr lang="it-IT" altLang="it-IT" baseline="30000" smtClean="0">
                <a:cs typeface="Arial" panose="020B0604020202020204" pitchFamily="34" charset="0"/>
              </a:rPr>
              <a:t>2</a:t>
            </a:r>
            <a:r>
              <a:rPr lang="it-IT" altLang="it-IT" smtClean="0">
                <a:cs typeface="Arial" panose="020B0604020202020204" pitchFamily="34" charset="0"/>
              </a:rPr>
              <a:t>I</a:t>
            </a:r>
            <a:r>
              <a:rPr lang="it-IT" altLang="it-IT" baseline="-25000" smtClean="0">
                <a:cs typeface="Arial" panose="020B0604020202020204" pitchFamily="34" charset="0"/>
              </a:rPr>
              <a:t>n</a:t>
            </a:r>
            <a:r>
              <a:rPr lang="it-IT" altLang="it-IT" smtClean="0">
                <a:cs typeface="Arial" panose="020B0604020202020204" pitchFamily="34" charset="0"/>
              </a:rPr>
              <a:t>)</a:t>
            </a:r>
          </a:p>
        </p:txBody>
      </p:sp>
      <p:pic>
        <p:nvPicPr>
          <p:cNvPr id="117658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005263"/>
            <a:ext cx="706755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76585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5589588"/>
            <a:ext cx="4410075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76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76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/>
              <a:t>Affermazioni equivalenti (p. 197)</a:t>
            </a:r>
          </a:p>
        </p:txBody>
      </p:sp>
      <p:pic>
        <p:nvPicPr>
          <p:cNvPr id="1781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349500"/>
            <a:ext cx="6191250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Distribuzione delle forme quadratiche nella regressione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965200"/>
          </a:xfrm>
        </p:spPr>
        <p:txBody>
          <a:bodyPr/>
          <a:lstStyle/>
          <a:p>
            <a:pPr eaLnBrk="1" hangingPunct="1"/>
            <a:r>
              <a:rPr lang="it-IT" altLang="it-IT" smtClean="0"/>
              <a:t>Devianza di regressione</a:t>
            </a:r>
          </a:p>
        </p:txBody>
      </p:sp>
      <p:pic>
        <p:nvPicPr>
          <p:cNvPr id="17920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847975"/>
            <a:ext cx="60991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Riassunto finale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Le forme quadratiche idempotenti hanno una distribuzione chi quadrato (dato che gli autovalori sono 0 e 1)</a:t>
            </a:r>
          </a:p>
          <a:p>
            <a:pPr eaLnBrk="1" hangingPunct="1"/>
            <a:r>
              <a:rPr lang="it-IT" altLang="it-IT" smtClean="0"/>
              <a:t>Il numero di gradi di libertà è dato dal numero di autovalori uguali ad 1 (traccia ossia rango della matrice idempotente)</a:t>
            </a:r>
          </a:p>
          <a:p>
            <a:pPr eaLnBrk="1" hangingPunct="1"/>
            <a:endParaRPr lang="it-IT" alt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20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228600"/>
            <a:ext cx="8291512" cy="1976438"/>
          </a:xfrm>
        </p:spPr>
        <p:txBody>
          <a:bodyPr/>
          <a:lstStyle/>
          <a:p>
            <a:pPr eaLnBrk="1" hangingPunct="1">
              <a:defRPr/>
            </a:pPr>
            <a:r>
              <a:rPr lang="it-IT" sz="4000" dirty="0" smtClean="0"/>
              <a:t>Scomposizione della devianza totale e distribuzione delle forme quadratiche (p. 197)</a:t>
            </a:r>
          </a:p>
        </p:txBody>
      </p:sp>
      <p:pic>
        <p:nvPicPr>
          <p:cNvPr id="18125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88"/>
          <a:stretch>
            <a:fillRect/>
          </a:stretch>
        </p:blipFill>
        <p:spPr bwMode="auto">
          <a:xfrm>
            <a:off x="0" y="2636838"/>
            <a:ext cx="897255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dirty="0" smtClean="0"/>
              <a:t>Inferenza su un generico </a:t>
            </a:r>
            <a:r>
              <a:rPr lang="it-IT" sz="4000" dirty="0" err="1" smtClean="0"/>
              <a:t>coeff</a:t>
            </a:r>
            <a:r>
              <a:rPr lang="it-IT" sz="4000" dirty="0" smtClean="0"/>
              <a:t>. di regressione parziale (p. 197)</a:t>
            </a:r>
          </a:p>
        </p:txBody>
      </p:sp>
      <p:pic>
        <p:nvPicPr>
          <p:cNvPr id="1822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84463"/>
            <a:ext cx="9144000" cy="294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22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5949950"/>
            <a:ext cx="58864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Studio della distribuzione di </a:t>
            </a:r>
          </a:p>
        </p:txBody>
      </p:sp>
      <p:graphicFrame>
        <p:nvGraphicFramePr>
          <p:cNvPr id="45058" name="Object 4"/>
          <p:cNvGraphicFramePr>
            <a:graphicFrameLocks noChangeAspect="1"/>
          </p:cNvGraphicFramePr>
          <p:nvPr/>
        </p:nvGraphicFramePr>
        <p:xfrm>
          <a:off x="8243888" y="404813"/>
          <a:ext cx="54292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10" name="Equation" r:id="rId4" imgW="152280" imgH="241200" progId="Equation.3">
                  <p:embed/>
                </p:oleObj>
              </mc:Choice>
              <mc:Fallback>
                <p:oleObj name="Equation" r:id="rId4" imgW="15228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3888" y="404813"/>
                        <a:ext cx="542925" cy="8667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59" name="Object 5"/>
          <p:cNvGraphicFramePr>
            <a:graphicFrameLocks noChangeAspect="1"/>
          </p:cNvGraphicFramePr>
          <p:nvPr/>
        </p:nvGraphicFramePr>
        <p:xfrm>
          <a:off x="2987675" y="2420938"/>
          <a:ext cx="2220913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11" name="Equation" r:id="rId6" imgW="622080" imgH="241200" progId="Equation.3">
                  <p:embed/>
                </p:oleObj>
              </mc:Choice>
              <mc:Fallback>
                <p:oleObj name="Equation" r:id="rId6" imgW="62208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420938"/>
                        <a:ext cx="2220913" cy="8667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0" name="Object 6"/>
          <p:cNvGraphicFramePr>
            <a:graphicFrameLocks noChangeAspect="1"/>
          </p:cNvGraphicFramePr>
          <p:nvPr/>
        </p:nvGraphicFramePr>
        <p:xfrm>
          <a:off x="1763713" y="3789363"/>
          <a:ext cx="4579937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12" name="Equation" r:id="rId8" imgW="1282680" imgH="241200" progId="Equation.3">
                  <p:embed/>
                </p:oleObj>
              </mc:Choice>
              <mc:Fallback>
                <p:oleObj name="Equation" r:id="rId8" imgW="128268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3789363"/>
                        <a:ext cx="4579937" cy="8667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5062" name="Picture 7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8175" y="5157788"/>
            <a:ext cx="4664075" cy="13843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Inferenza su un generico coeff. di regressione parziale</a:t>
            </a:r>
          </a:p>
        </p:txBody>
      </p:sp>
      <p:pic>
        <p:nvPicPr>
          <p:cNvPr id="1832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3238"/>
            <a:ext cx="914400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H0: </a:t>
            </a:r>
            <a:r>
              <a:rPr lang="el-GR" smtClean="0">
                <a:cs typeface="Arial" charset="0"/>
              </a:rPr>
              <a:t>β</a:t>
            </a:r>
            <a:r>
              <a:rPr lang="it-IT" baseline="-25000" smtClean="0">
                <a:cs typeface="Arial" charset="0"/>
              </a:rPr>
              <a:t>j</a:t>
            </a:r>
            <a:r>
              <a:rPr lang="it-IT" smtClean="0"/>
              <a:t>=0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820737"/>
          </a:xfrm>
        </p:spPr>
        <p:txBody>
          <a:bodyPr/>
          <a:lstStyle/>
          <a:p>
            <a:pPr eaLnBrk="1" hangingPunct="1"/>
            <a:r>
              <a:rPr lang="it-IT" altLang="it-IT" smtClean="0"/>
              <a:t>Analisi della distribuzione del test t</a:t>
            </a:r>
            <a:r>
              <a:rPr lang="it-IT" altLang="it-IT" baseline="-25000" smtClean="0"/>
              <a:t>j</a:t>
            </a:r>
          </a:p>
        </p:txBody>
      </p:sp>
      <p:sp>
        <p:nvSpPr>
          <p:cNvPr id="184324" name="Rectangle 5"/>
          <p:cNvSpPr>
            <a:spLocks noChangeArrowheads="1"/>
          </p:cNvSpPr>
          <p:nvPr/>
        </p:nvSpPr>
        <p:spPr bwMode="auto">
          <a:xfrm>
            <a:off x="250825" y="5805488"/>
            <a:ext cx="8229600" cy="82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</a:pPr>
            <a:r>
              <a:rPr lang="it-IT" altLang="it-IT" sz="3200"/>
              <a:t>t</a:t>
            </a:r>
            <a:r>
              <a:rPr lang="it-IT" altLang="it-IT" sz="3200" baseline="-25000"/>
              <a:t>j </a:t>
            </a:r>
            <a:r>
              <a:rPr lang="it-IT" altLang="it-IT" sz="3200"/>
              <a:t>presenta una distribuzione T di Student con n-k gradi di libertà</a:t>
            </a:r>
          </a:p>
        </p:txBody>
      </p:sp>
      <p:pic>
        <p:nvPicPr>
          <p:cNvPr id="18432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989138"/>
            <a:ext cx="4257675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26" name="AutoShape 7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172450" y="6021388"/>
            <a:ext cx="971550" cy="720725"/>
          </a:xfrm>
          <a:prstGeom prst="actionButtonReturn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Intervallo di conf. di un generico coeff. di regressione parziale</a:t>
            </a:r>
          </a:p>
        </p:txBody>
      </p:sp>
      <p:pic>
        <p:nvPicPr>
          <p:cNvPr id="18534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09"/>
          <a:stretch>
            <a:fillRect/>
          </a:stretch>
        </p:blipFill>
        <p:spPr bwMode="auto">
          <a:xfrm>
            <a:off x="0" y="2786063"/>
            <a:ext cx="9144000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Analisi della bontà di adattamento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R2 nei modelli di regressione lineare multipla</a:t>
            </a:r>
          </a:p>
        </p:txBody>
      </p:sp>
    </p:spTree>
    <p:extLst>
      <p:ext uri="{BB962C8B-B14F-4D97-AF65-F5344CB8AC3E}">
        <p14:creationId xmlns:p14="http://schemas.microsoft.com/office/powerpoint/2010/main" val="265582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28600"/>
            <a:ext cx="8291512" cy="1760538"/>
          </a:xfrm>
        </p:spPr>
        <p:txBody>
          <a:bodyPr/>
          <a:lstStyle/>
          <a:p>
            <a:pPr eaLnBrk="1" hangingPunct="1">
              <a:defRPr/>
            </a:pPr>
            <a:r>
              <a:rPr lang="it-IT" sz="4000" smtClean="0"/>
              <a:t>Analisi della varianza e coeff. di correlazione lineare multipla (modelli senza intercetta)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716338"/>
            <a:ext cx="8229600" cy="649287"/>
          </a:xfrm>
        </p:spPr>
        <p:txBody>
          <a:bodyPr/>
          <a:lstStyle/>
          <a:p>
            <a:pPr eaLnBrk="1" hangingPunct="1"/>
            <a:r>
              <a:rPr lang="it-IT" altLang="it-IT" smtClean="0"/>
              <a:t>Indice di bontà di adattamento</a:t>
            </a:r>
          </a:p>
        </p:txBody>
      </p:sp>
      <p:pic>
        <p:nvPicPr>
          <p:cNvPr id="1628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276475"/>
            <a:ext cx="3457575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282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4633913"/>
            <a:ext cx="614045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146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Modelli con intercetta</a:t>
            </a:r>
          </a:p>
        </p:txBody>
      </p:sp>
      <p:pic>
        <p:nvPicPr>
          <p:cNvPr id="1638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522538"/>
            <a:ext cx="7058025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10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Coeff. correlazione lineare multipla</a:t>
            </a:r>
          </a:p>
        </p:txBody>
      </p:sp>
      <p:pic>
        <p:nvPicPr>
          <p:cNvPr id="1648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373313"/>
            <a:ext cx="8785225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635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Criteri per confrontare i modelli</a:t>
            </a:r>
          </a:p>
        </p:txBody>
      </p:sp>
      <p:sp>
        <p:nvSpPr>
          <p:cNvPr id="18637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dirty="0" smtClean="0"/>
              <a:t>In assenza di relazione lineare tra X e y qual è il valore atteso di R</a:t>
            </a:r>
            <a:r>
              <a:rPr lang="it-IT" altLang="it-IT" baseline="30000" dirty="0" smtClean="0"/>
              <a:t>2</a:t>
            </a:r>
          </a:p>
        </p:txBody>
      </p:sp>
      <p:pic>
        <p:nvPicPr>
          <p:cNvPr id="18637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29"/>
          <a:stretch>
            <a:fillRect/>
          </a:stretch>
        </p:blipFill>
        <p:spPr bwMode="auto">
          <a:xfrm>
            <a:off x="250825" y="3357563"/>
            <a:ext cx="869315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Criteri per confrontare i modelli</a:t>
            </a:r>
          </a:p>
        </p:txBody>
      </p:sp>
      <p:pic>
        <p:nvPicPr>
          <p:cNvPr id="18739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628775"/>
            <a:ext cx="8470900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739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841750"/>
            <a:ext cx="7947025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Criteri per confrontare i modelli</a:t>
            </a:r>
          </a:p>
        </p:txBody>
      </p:sp>
      <p:sp>
        <p:nvSpPr>
          <p:cNvPr id="9676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835150" y="4292600"/>
            <a:ext cx="6851650" cy="1803400"/>
          </a:xfrm>
        </p:spPr>
        <p:txBody>
          <a:bodyPr/>
          <a:lstStyle/>
          <a:p>
            <a:pPr eaLnBrk="1" hangingPunct="1"/>
            <a:r>
              <a:rPr lang="it-IT" altLang="it-IT" sz="2800" smtClean="0"/>
              <a:t>tende a 0 in assenza di dipendenza lineare e tende a 1 in presenza di dipendenza lineare perfetta.</a:t>
            </a:r>
          </a:p>
        </p:txBody>
      </p:sp>
      <p:pic>
        <p:nvPicPr>
          <p:cNvPr id="18842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205038"/>
            <a:ext cx="604837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768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80" t="-4630" r="82205" b="44032"/>
          <a:stretch>
            <a:fillRect/>
          </a:stretch>
        </p:blipFill>
        <p:spPr bwMode="auto">
          <a:xfrm>
            <a:off x="539750" y="4365625"/>
            <a:ext cx="9366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6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676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768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dirty="0" smtClean="0"/>
              <a:t>Teorema di Gauss </a:t>
            </a:r>
            <a:r>
              <a:rPr lang="it-IT" sz="4000" dirty="0" err="1" smtClean="0"/>
              <a:t>Markov</a:t>
            </a:r>
            <a:r>
              <a:rPr lang="it-IT" sz="4000" dirty="0" smtClean="0"/>
              <a:t> (efficienza degli stimatori OLS p. 192)</a:t>
            </a:r>
          </a:p>
        </p:txBody>
      </p:sp>
      <p:pic>
        <p:nvPicPr>
          <p:cNvPr id="16589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989138"/>
            <a:ext cx="8353425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7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Criteri per confrontare i modelli</a:t>
            </a:r>
          </a:p>
        </p:txBody>
      </p:sp>
      <p:sp>
        <p:nvSpPr>
          <p:cNvPr id="97075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Dopo semplici passaggi</a:t>
            </a:r>
          </a:p>
        </p:txBody>
      </p:sp>
      <p:pic>
        <p:nvPicPr>
          <p:cNvPr id="18944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546350"/>
            <a:ext cx="7058025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707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075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Ripasso sullle v.c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dirty="0" smtClean="0"/>
              <a:t>Normale (standardizzata)</a:t>
            </a:r>
          </a:p>
          <a:p>
            <a:pPr eaLnBrk="1" hangingPunct="1"/>
            <a:r>
              <a:rPr lang="it-IT" altLang="it-IT" dirty="0" smtClean="0"/>
              <a:t>chi^2 (forme quadratiche idempotenti)</a:t>
            </a:r>
          </a:p>
          <a:p>
            <a:pPr eaLnBrk="1" hangingPunct="1"/>
            <a:r>
              <a:rPr lang="it-IT" altLang="it-IT" dirty="0" smtClean="0"/>
              <a:t>T di </a:t>
            </a:r>
            <a:r>
              <a:rPr lang="it-IT" altLang="it-IT" dirty="0" err="1" smtClean="0"/>
              <a:t>Student</a:t>
            </a:r>
            <a:endParaRPr lang="it-IT" altLang="it-IT" dirty="0" smtClean="0"/>
          </a:p>
          <a:p>
            <a:pPr eaLnBrk="1" hangingPunct="1"/>
            <a:r>
              <a:rPr lang="it-IT" altLang="it-IT" dirty="0" smtClean="0"/>
              <a:t>F (rapporto tra forme quadratiche idempotenti indipendenti)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7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it-IT" sz="4000" smtClean="0"/>
              <a:t>Test di verifica di ipotesi su combinazioni lineari dei coefficienti </a:t>
            </a:r>
          </a:p>
        </p:txBody>
      </p:sp>
      <p:sp>
        <p:nvSpPr>
          <p:cNvPr id="1914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820738"/>
          </a:xfrm>
        </p:spPr>
        <p:txBody>
          <a:bodyPr/>
          <a:lstStyle/>
          <a:p>
            <a:pPr eaLnBrk="1" hangingPunct="1"/>
            <a:r>
              <a:rPr lang="it-IT" altLang="it-IT" smtClean="0"/>
              <a:t>Esempi</a:t>
            </a:r>
          </a:p>
        </p:txBody>
      </p:sp>
      <p:pic>
        <p:nvPicPr>
          <p:cNvPr id="19149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708275"/>
            <a:ext cx="76327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6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it-IT" sz="4000" smtClean="0"/>
              <a:t>Test di verifica di ipotesi su combinazioni lineari dei coefficienti </a:t>
            </a:r>
          </a:p>
        </p:txBody>
      </p:sp>
      <p:sp>
        <p:nvSpPr>
          <p:cNvPr id="192515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Se vogliano testare simultaneamente q ipotesi la forma generale è</a:t>
            </a:r>
          </a:p>
          <a:p>
            <a:pPr eaLnBrk="1" hangingPunct="1"/>
            <a:r>
              <a:rPr lang="it-IT" altLang="it-IT" smtClean="0"/>
              <a:t>R</a:t>
            </a:r>
            <a:r>
              <a:rPr lang="el-GR" altLang="it-IT" smtClean="0">
                <a:cs typeface="Arial" panose="020B0604020202020204" pitchFamily="34" charset="0"/>
              </a:rPr>
              <a:t>β</a:t>
            </a:r>
            <a:r>
              <a:rPr lang="it-IT" altLang="it-IT" smtClean="0">
                <a:cs typeface="Arial" panose="020B0604020202020204" pitchFamily="34" charset="0"/>
              </a:rPr>
              <a:t>=r</a:t>
            </a:r>
          </a:p>
          <a:p>
            <a:pPr eaLnBrk="1" hangingPunct="1"/>
            <a:r>
              <a:rPr lang="it-IT" altLang="it-IT" smtClean="0">
                <a:cs typeface="Arial" panose="020B0604020202020204" pitchFamily="34" charset="0"/>
              </a:rPr>
              <a:t>dove R (q </a:t>
            </a:r>
            <a:r>
              <a:rPr lang="en-US" altLang="it-IT" smtClean="0">
                <a:cs typeface="Arial" panose="020B0604020202020204" pitchFamily="34" charset="0"/>
              </a:rPr>
              <a:t>× k) di costanti note</a:t>
            </a:r>
          </a:p>
          <a:p>
            <a:pPr eaLnBrk="1" hangingPunct="1"/>
            <a:r>
              <a:rPr lang="en-US" altLang="it-IT" smtClean="0">
                <a:cs typeface="Arial" panose="020B0604020202020204" pitchFamily="34" charset="0"/>
              </a:rPr>
              <a:t>r= vettore noto di q elementi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53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060575"/>
            <a:ext cx="8207375" cy="389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8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Test di verifica di ipotesi su combinazioni lineari dei coefficienti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6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112963"/>
            <a:ext cx="8607425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38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Test di verifica di ipotesi su combinazioni lineari dei coefficienti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58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417763"/>
            <a:ext cx="8785225" cy="202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48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Test di verifica di ipotesi su combinazioni lineari dei coefficienti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Esercizio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dirty="0" smtClean="0"/>
              <a:t>Supponiamo che k=5. Determinare la matrice R ed il vettore r per testare simultaneamente le seguenti ipotesi</a:t>
            </a:r>
          </a:p>
          <a:p>
            <a:pPr eaLnBrk="1" hangingPunct="1"/>
            <a:r>
              <a:rPr lang="el-GR" altLang="it-IT" dirty="0" smtClean="0">
                <a:cs typeface="Arial" panose="020B0604020202020204" pitchFamily="34" charset="0"/>
              </a:rPr>
              <a:t>β</a:t>
            </a:r>
            <a:r>
              <a:rPr lang="it-IT" altLang="it-IT" baseline="-25000" dirty="0" smtClean="0">
                <a:cs typeface="Arial" panose="020B0604020202020204" pitchFamily="34" charset="0"/>
              </a:rPr>
              <a:t>2</a:t>
            </a:r>
            <a:r>
              <a:rPr lang="it-IT" altLang="it-IT" dirty="0" smtClean="0">
                <a:cs typeface="Arial" panose="020B0604020202020204" pitchFamily="34" charset="0"/>
              </a:rPr>
              <a:t>+3</a:t>
            </a:r>
            <a:r>
              <a:rPr lang="el-GR" altLang="it-IT" dirty="0" smtClean="0">
                <a:cs typeface="Arial" panose="020B0604020202020204" pitchFamily="34" charset="0"/>
              </a:rPr>
              <a:t>β</a:t>
            </a:r>
            <a:r>
              <a:rPr lang="it-IT" altLang="it-IT" baseline="-25000" dirty="0" smtClean="0">
                <a:cs typeface="Arial" panose="020B0604020202020204" pitchFamily="34" charset="0"/>
              </a:rPr>
              <a:t>4</a:t>
            </a:r>
            <a:r>
              <a:rPr lang="it-IT" altLang="it-IT" dirty="0" smtClean="0">
                <a:cs typeface="Arial" panose="020B0604020202020204" pitchFamily="34" charset="0"/>
              </a:rPr>
              <a:t>=1</a:t>
            </a:r>
          </a:p>
          <a:p>
            <a:pPr eaLnBrk="1" hangingPunct="1"/>
            <a:r>
              <a:rPr lang="el-GR" altLang="it-IT" dirty="0" smtClean="0">
                <a:cs typeface="Arial" panose="020B0604020202020204" pitchFamily="34" charset="0"/>
              </a:rPr>
              <a:t>β</a:t>
            </a:r>
            <a:r>
              <a:rPr lang="it-IT" altLang="it-IT" baseline="-25000" dirty="0" smtClean="0">
                <a:cs typeface="Arial" panose="020B0604020202020204" pitchFamily="34" charset="0"/>
              </a:rPr>
              <a:t>1</a:t>
            </a:r>
            <a:r>
              <a:rPr lang="it-IT" altLang="it-IT" dirty="0" smtClean="0">
                <a:cs typeface="Arial" panose="020B0604020202020204" pitchFamily="34" charset="0"/>
              </a:rPr>
              <a:t>-5</a:t>
            </a:r>
            <a:r>
              <a:rPr lang="el-GR" altLang="it-IT" dirty="0" smtClean="0">
                <a:cs typeface="Arial" panose="020B0604020202020204" pitchFamily="34" charset="0"/>
              </a:rPr>
              <a:t>β</a:t>
            </a:r>
            <a:r>
              <a:rPr lang="it-IT" altLang="it-IT" baseline="-25000" dirty="0" smtClean="0">
                <a:cs typeface="Arial" panose="020B0604020202020204" pitchFamily="34" charset="0"/>
              </a:rPr>
              <a:t>5</a:t>
            </a:r>
            <a:r>
              <a:rPr lang="it-IT" altLang="it-IT" dirty="0" smtClean="0">
                <a:cs typeface="Arial" panose="020B0604020202020204" pitchFamily="34" charset="0"/>
              </a:rPr>
              <a:t>=0</a:t>
            </a:r>
          </a:p>
          <a:p>
            <a:pPr eaLnBrk="1" hangingPunct="1"/>
            <a:r>
              <a:rPr lang="el-GR" altLang="it-IT" dirty="0" smtClean="0">
                <a:cs typeface="Arial" panose="020B0604020202020204" pitchFamily="34" charset="0"/>
              </a:rPr>
              <a:t>β</a:t>
            </a:r>
            <a:r>
              <a:rPr lang="it-IT" altLang="it-IT" baseline="-25000" dirty="0" smtClean="0">
                <a:cs typeface="Arial" panose="020B0604020202020204" pitchFamily="34" charset="0"/>
              </a:rPr>
              <a:t>3</a:t>
            </a:r>
            <a:r>
              <a:rPr lang="it-IT" altLang="it-IT" dirty="0" smtClean="0">
                <a:cs typeface="Arial" panose="020B0604020202020204" pitchFamily="34" charset="0"/>
              </a:rPr>
              <a:t>=0</a:t>
            </a:r>
          </a:p>
          <a:p>
            <a:pPr eaLnBrk="1" hangingPunct="1"/>
            <a:r>
              <a:rPr lang="el-GR" altLang="it-IT" dirty="0" smtClean="0">
                <a:cs typeface="Arial" panose="020B0604020202020204" pitchFamily="34" charset="0"/>
              </a:rPr>
              <a:t>β</a:t>
            </a:r>
            <a:r>
              <a:rPr lang="it-IT" altLang="it-IT" baseline="-25000" dirty="0" smtClean="0">
                <a:cs typeface="Arial" panose="020B0604020202020204" pitchFamily="34" charset="0"/>
              </a:rPr>
              <a:t>3</a:t>
            </a:r>
            <a:r>
              <a:rPr lang="it-IT" altLang="it-IT" dirty="0" smtClean="0">
                <a:cs typeface="Arial" panose="020B0604020202020204" pitchFamily="34" charset="0"/>
              </a:rPr>
              <a:t>+</a:t>
            </a:r>
            <a:r>
              <a:rPr lang="el-GR" altLang="it-IT" dirty="0" smtClean="0">
                <a:cs typeface="Arial" panose="020B0604020202020204" pitchFamily="34" charset="0"/>
              </a:rPr>
              <a:t>β</a:t>
            </a:r>
            <a:r>
              <a:rPr lang="it-IT" altLang="it-IT" baseline="-25000" dirty="0" smtClean="0">
                <a:cs typeface="Arial" panose="020B0604020202020204" pitchFamily="34" charset="0"/>
              </a:rPr>
              <a:t>4</a:t>
            </a:r>
            <a:r>
              <a:rPr lang="it-IT" altLang="it-IT" dirty="0" smtClean="0">
                <a:cs typeface="Arial" panose="020B0604020202020204" pitchFamily="34" charset="0"/>
              </a:rPr>
              <a:t>+</a:t>
            </a:r>
            <a:r>
              <a:rPr lang="el-GR" altLang="it-IT" dirty="0" smtClean="0">
                <a:cs typeface="Arial" panose="020B0604020202020204" pitchFamily="34" charset="0"/>
              </a:rPr>
              <a:t>β</a:t>
            </a:r>
            <a:r>
              <a:rPr lang="it-IT" altLang="it-IT" baseline="-25000" dirty="0" smtClean="0">
                <a:cs typeface="Arial" panose="020B0604020202020204" pitchFamily="34" charset="0"/>
              </a:rPr>
              <a:t>5</a:t>
            </a:r>
            <a:r>
              <a:rPr lang="it-IT" altLang="it-IT" dirty="0" smtClean="0">
                <a:cs typeface="Arial" panose="020B0604020202020204" pitchFamily="34" charset="0"/>
              </a:rPr>
              <a:t>=2</a:t>
            </a:r>
            <a:endParaRPr lang="el-GR" altLang="it-IT" dirty="0" smtClean="0">
              <a:cs typeface="Arial" panose="020B0604020202020204" pitchFamily="34" charset="0"/>
            </a:endParaRPr>
          </a:p>
          <a:p>
            <a:pPr eaLnBrk="1" hangingPunct="1"/>
            <a:endParaRPr lang="el-GR" altLang="it-IT" dirty="0" smtClean="0">
              <a:cs typeface="Arial" panose="020B0604020202020204" pitchFamily="34" charset="0"/>
            </a:endParaRPr>
          </a:p>
        </p:txBody>
      </p:sp>
      <p:graphicFrame>
        <p:nvGraphicFramePr>
          <p:cNvPr id="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526164"/>
              </p:ext>
            </p:extLst>
          </p:nvPr>
        </p:nvGraphicFramePr>
        <p:xfrm>
          <a:off x="7164288" y="3501008"/>
          <a:ext cx="1041400" cy="203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9" name="Equation" r:id="rId4" imgW="596900" imgH="1168400" progId="Equation.3">
                  <p:embed/>
                </p:oleObj>
              </mc:Choice>
              <mc:Fallback>
                <p:oleObj name="Equation" r:id="rId4" imgW="596900" imgH="1168400" progId="Equation.3">
                  <p:embed/>
                  <p:pic>
                    <p:nvPicPr>
                      <p:cNvPr id="4608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3501008"/>
                        <a:ext cx="1041400" cy="20351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Esercizio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476500"/>
          </a:xfrm>
        </p:spPr>
        <p:txBody>
          <a:bodyPr/>
          <a:lstStyle/>
          <a:p>
            <a:pPr eaLnBrk="1" hangingPunct="1"/>
            <a:r>
              <a:rPr lang="el-GR" altLang="it-IT" dirty="0" smtClean="0">
                <a:cs typeface="Arial" panose="020B0604020202020204" pitchFamily="34" charset="0"/>
              </a:rPr>
              <a:t>β</a:t>
            </a:r>
            <a:r>
              <a:rPr lang="it-IT" altLang="it-IT" baseline="-25000" dirty="0" smtClean="0">
                <a:cs typeface="Arial" panose="020B0604020202020204" pitchFamily="34" charset="0"/>
              </a:rPr>
              <a:t>2</a:t>
            </a:r>
            <a:r>
              <a:rPr lang="it-IT" altLang="it-IT" dirty="0" smtClean="0">
                <a:cs typeface="Arial" panose="020B0604020202020204" pitchFamily="34" charset="0"/>
              </a:rPr>
              <a:t>+3</a:t>
            </a:r>
            <a:r>
              <a:rPr lang="el-GR" altLang="it-IT" dirty="0" smtClean="0">
                <a:cs typeface="Arial" panose="020B0604020202020204" pitchFamily="34" charset="0"/>
              </a:rPr>
              <a:t>β</a:t>
            </a:r>
            <a:r>
              <a:rPr lang="it-IT" altLang="it-IT" baseline="-25000" dirty="0" smtClean="0">
                <a:cs typeface="Arial" panose="020B0604020202020204" pitchFamily="34" charset="0"/>
              </a:rPr>
              <a:t>4</a:t>
            </a:r>
            <a:r>
              <a:rPr lang="it-IT" altLang="it-IT" dirty="0" smtClean="0">
                <a:cs typeface="Arial" panose="020B0604020202020204" pitchFamily="34" charset="0"/>
              </a:rPr>
              <a:t>=1</a:t>
            </a:r>
          </a:p>
          <a:p>
            <a:pPr eaLnBrk="1" hangingPunct="1"/>
            <a:r>
              <a:rPr lang="el-GR" altLang="it-IT" dirty="0" smtClean="0">
                <a:cs typeface="Arial" panose="020B0604020202020204" pitchFamily="34" charset="0"/>
              </a:rPr>
              <a:t>β</a:t>
            </a:r>
            <a:r>
              <a:rPr lang="it-IT" altLang="it-IT" baseline="-25000" dirty="0" smtClean="0">
                <a:cs typeface="Arial" panose="020B0604020202020204" pitchFamily="34" charset="0"/>
              </a:rPr>
              <a:t>1</a:t>
            </a:r>
            <a:r>
              <a:rPr lang="it-IT" altLang="it-IT" dirty="0" smtClean="0">
                <a:cs typeface="Arial" panose="020B0604020202020204" pitchFamily="34" charset="0"/>
              </a:rPr>
              <a:t>-5</a:t>
            </a:r>
            <a:r>
              <a:rPr lang="el-GR" altLang="it-IT" dirty="0" smtClean="0">
                <a:cs typeface="Arial" panose="020B0604020202020204" pitchFamily="34" charset="0"/>
              </a:rPr>
              <a:t>β</a:t>
            </a:r>
            <a:r>
              <a:rPr lang="it-IT" altLang="it-IT" baseline="-25000" dirty="0" smtClean="0">
                <a:cs typeface="Arial" panose="020B0604020202020204" pitchFamily="34" charset="0"/>
              </a:rPr>
              <a:t>5</a:t>
            </a:r>
            <a:r>
              <a:rPr lang="it-IT" altLang="it-IT" dirty="0" smtClean="0">
                <a:cs typeface="Arial" panose="020B0604020202020204" pitchFamily="34" charset="0"/>
              </a:rPr>
              <a:t>=0</a:t>
            </a:r>
          </a:p>
          <a:p>
            <a:pPr eaLnBrk="1" hangingPunct="1"/>
            <a:r>
              <a:rPr lang="el-GR" altLang="it-IT" dirty="0" smtClean="0">
                <a:cs typeface="Arial" panose="020B0604020202020204" pitchFamily="34" charset="0"/>
              </a:rPr>
              <a:t>β</a:t>
            </a:r>
            <a:r>
              <a:rPr lang="it-IT" altLang="it-IT" baseline="-25000" dirty="0" smtClean="0">
                <a:cs typeface="Arial" panose="020B0604020202020204" pitchFamily="34" charset="0"/>
              </a:rPr>
              <a:t>3</a:t>
            </a:r>
            <a:r>
              <a:rPr lang="it-IT" altLang="it-IT" dirty="0" smtClean="0">
                <a:cs typeface="Arial" panose="020B0604020202020204" pitchFamily="34" charset="0"/>
              </a:rPr>
              <a:t>=0</a:t>
            </a:r>
          </a:p>
          <a:p>
            <a:pPr eaLnBrk="1" hangingPunct="1"/>
            <a:r>
              <a:rPr lang="el-GR" altLang="it-IT" dirty="0" smtClean="0">
                <a:cs typeface="Arial" panose="020B0604020202020204" pitchFamily="34" charset="0"/>
              </a:rPr>
              <a:t>β</a:t>
            </a:r>
            <a:r>
              <a:rPr lang="it-IT" altLang="it-IT" baseline="-25000" dirty="0" smtClean="0">
                <a:cs typeface="Arial" panose="020B0604020202020204" pitchFamily="34" charset="0"/>
              </a:rPr>
              <a:t>3</a:t>
            </a:r>
            <a:r>
              <a:rPr lang="it-IT" altLang="it-IT" dirty="0" smtClean="0">
                <a:cs typeface="Arial" panose="020B0604020202020204" pitchFamily="34" charset="0"/>
              </a:rPr>
              <a:t>+</a:t>
            </a:r>
            <a:r>
              <a:rPr lang="el-GR" altLang="it-IT" dirty="0" smtClean="0">
                <a:cs typeface="Arial" panose="020B0604020202020204" pitchFamily="34" charset="0"/>
              </a:rPr>
              <a:t>β</a:t>
            </a:r>
            <a:r>
              <a:rPr lang="it-IT" altLang="it-IT" baseline="-25000" dirty="0" smtClean="0">
                <a:cs typeface="Arial" panose="020B0604020202020204" pitchFamily="34" charset="0"/>
              </a:rPr>
              <a:t>4</a:t>
            </a:r>
            <a:r>
              <a:rPr lang="it-IT" altLang="it-IT" dirty="0" smtClean="0">
                <a:cs typeface="Arial" panose="020B0604020202020204" pitchFamily="34" charset="0"/>
              </a:rPr>
              <a:t>+</a:t>
            </a:r>
            <a:r>
              <a:rPr lang="el-GR" altLang="it-IT" dirty="0" smtClean="0">
                <a:cs typeface="Arial" panose="020B0604020202020204" pitchFamily="34" charset="0"/>
              </a:rPr>
              <a:t>β</a:t>
            </a:r>
            <a:r>
              <a:rPr lang="it-IT" altLang="it-IT" baseline="-25000" dirty="0" smtClean="0">
                <a:cs typeface="Arial" panose="020B0604020202020204" pitchFamily="34" charset="0"/>
              </a:rPr>
              <a:t>5</a:t>
            </a:r>
            <a:r>
              <a:rPr lang="it-IT" altLang="it-IT" dirty="0" smtClean="0">
                <a:cs typeface="Arial" panose="020B0604020202020204" pitchFamily="34" charset="0"/>
              </a:rPr>
              <a:t>=2</a:t>
            </a:r>
            <a:endParaRPr lang="el-GR" altLang="it-IT" dirty="0" smtClean="0">
              <a:cs typeface="Arial" panose="020B0604020202020204" pitchFamily="34" charset="0"/>
            </a:endParaRPr>
          </a:p>
        </p:txBody>
      </p:sp>
      <p:graphicFrame>
        <p:nvGraphicFramePr>
          <p:cNvPr id="46082" name="Object 4"/>
          <p:cNvGraphicFramePr>
            <a:graphicFrameLocks noChangeAspect="1"/>
          </p:cNvGraphicFramePr>
          <p:nvPr/>
        </p:nvGraphicFramePr>
        <p:xfrm>
          <a:off x="539750" y="4292600"/>
          <a:ext cx="2927350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6" name="Equation" r:id="rId4" imgW="1485720" imgH="914400" progId="Equation.3">
                  <p:embed/>
                </p:oleObj>
              </mc:Choice>
              <mc:Fallback>
                <p:oleObj name="Equation" r:id="rId4" imgW="148572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292600"/>
                        <a:ext cx="2927350" cy="180022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0" y="2843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graphicFrame>
        <p:nvGraphicFramePr>
          <p:cNvPr id="46083" name="Object 8"/>
          <p:cNvGraphicFramePr>
            <a:graphicFrameLocks noChangeAspect="1"/>
          </p:cNvGraphicFramePr>
          <p:nvPr/>
        </p:nvGraphicFramePr>
        <p:xfrm>
          <a:off x="3995738" y="4149725"/>
          <a:ext cx="1041400" cy="203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7" name="Equation" r:id="rId6" imgW="596900" imgH="1168400" progId="Equation.3">
                  <p:embed/>
                </p:oleObj>
              </mc:Choice>
              <mc:Fallback>
                <p:oleObj name="Equation" r:id="rId6" imgW="596900" imgH="1168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4149725"/>
                        <a:ext cx="1041400" cy="20351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8" name="Rectangle 1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graphicFrame>
        <p:nvGraphicFramePr>
          <p:cNvPr id="46084" name="Object 9"/>
          <p:cNvGraphicFramePr>
            <a:graphicFrameLocks noChangeAspect="1"/>
          </p:cNvGraphicFramePr>
          <p:nvPr/>
        </p:nvGraphicFramePr>
        <p:xfrm>
          <a:off x="6011863" y="4076700"/>
          <a:ext cx="1250950" cy="235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8" name="Equation" r:id="rId8" imgW="482600" imgH="914400" progId="Equation.3">
                  <p:embed/>
                </p:oleObj>
              </mc:Choice>
              <mc:Fallback>
                <p:oleObj name="Equation" r:id="rId8" imgW="482600" imgH="914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4076700"/>
                        <a:ext cx="1250950" cy="23526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63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7163"/>
            <a:ext cx="9080500" cy="515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588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Test di verifica di ipotesi su combinazioni lineari dei coefficienti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Stima di </a:t>
            </a:r>
            <a:r>
              <a:rPr lang="el-GR" smtClean="0">
                <a:cs typeface="Arial" charset="0"/>
              </a:rPr>
              <a:t>σ</a:t>
            </a:r>
            <a:r>
              <a:rPr lang="it-IT" baseline="30000" smtClean="0"/>
              <a:t>2</a:t>
            </a:r>
          </a:p>
        </p:txBody>
      </p:sp>
      <p:sp>
        <p:nvSpPr>
          <p:cNvPr id="16691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5373688"/>
            <a:ext cx="8229600" cy="7223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it-IT" sz="2400" smtClean="0"/>
              <a:t>Qual è la distribuzione di s</a:t>
            </a:r>
            <a:r>
              <a:rPr lang="it-IT" altLang="it-IT" sz="2400" baseline="30000" smtClean="0"/>
              <a:t>2 </a:t>
            </a:r>
            <a:r>
              <a:rPr lang="it-IT" altLang="it-IT" sz="2400" smtClean="0"/>
              <a:t>(somma dei quadrati dei residui diviso i gradi di libertà)</a:t>
            </a:r>
          </a:p>
        </p:txBody>
      </p:sp>
      <p:pic>
        <p:nvPicPr>
          <p:cNvPr id="16691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430463"/>
            <a:ext cx="4727575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6917" name="Rectangle 9"/>
          <p:cNvSpPr>
            <a:spLocks noChangeArrowheads="1"/>
          </p:cNvSpPr>
          <p:nvPr/>
        </p:nvSpPr>
        <p:spPr bwMode="auto">
          <a:xfrm>
            <a:off x="539750" y="1557338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it-IT" altLang="it-IT" sz="3200"/>
              <a:t>E(s</a:t>
            </a:r>
            <a:r>
              <a:rPr lang="it-IT" altLang="it-IT" sz="3200" baseline="30000"/>
              <a:t>2</a:t>
            </a:r>
            <a:r>
              <a:rPr lang="it-IT" altLang="it-IT" sz="3200"/>
              <a:t>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65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47938"/>
            <a:ext cx="9144000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69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Test di verifica di ipotesi su combinazioni lineari dei coefficienti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Esercizio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Supponiamo che k=6. Determinare la matrice R ed il vettore r per testare simultaneamente le seguenti ipotesi</a:t>
            </a:r>
          </a:p>
          <a:p>
            <a:pPr eaLnBrk="1" hangingPunct="1"/>
            <a:r>
              <a:rPr lang="el-GR" altLang="it-IT" smtClean="0">
                <a:cs typeface="Arial" panose="020B0604020202020204" pitchFamily="34" charset="0"/>
              </a:rPr>
              <a:t>β</a:t>
            </a:r>
            <a:r>
              <a:rPr lang="it-IT" altLang="it-IT" baseline="-25000" smtClean="0">
                <a:cs typeface="Arial" panose="020B0604020202020204" pitchFamily="34" charset="0"/>
              </a:rPr>
              <a:t>3</a:t>
            </a:r>
            <a:r>
              <a:rPr lang="it-IT" altLang="it-IT" smtClean="0">
                <a:cs typeface="Arial" panose="020B0604020202020204" pitchFamily="34" charset="0"/>
              </a:rPr>
              <a:t>=</a:t>
            </a:r>
            <a:r>
              <a:rPr lang="el-GR" altLang="it-IT" smtClean="0">
                <a:cs typeface="Arial" panose="020B0604020202020204" pitchFamily="34" charset="0"/>
              </a:rPr>
              <a:t>β</a:t>
            </a:r>
            <a:r>
              <a:rPr lang="it-IT" altLang="it-IT" baseline="-25000" smtClean="0">
                <a:cs typeface="Arial" panose="020B0604020202020204" pitchFamily="34" charset="0"/>
              </a:rPr>
              <a:t>4</a:t>
            </a:r>
            <a:r>
              <a:rPr lang="it-IT" altLang="it-IT" smtClean="0">
                <a:cs typeface="Arial" panose="020B0604020202020204" pitchFamily="34" charset="0"/>
              </a:rPr>
              <a:t>=</a:t>
            </a:r>
            <a:r>
              <a:rPr lang="el-GR" altLang="it-IT" smtClean="0">
                <a:cs typeface="Arial" panose="020B0604020202020204" pitchFamily="34" charset="0"/>
              </a:rPr>
              <a:t>β</a:t>
            </a:r>
            <a:r>
              <a:rPr lang="it-IT" altLang="it-IT" baseline="-25000" smtClean="0">
                <a:cs typeface="Arial" panose="020B0604020202020204" pitchFamily="34" charset="0"/>
              </a:rPr>
              <a:t>5</a:t>
            </a:r>
            <a:r>
              <a:rPr lang="it-IT" altLang="it-IT" smtClean="0">
                <a:cs typeface="Arial" panose="020B0604020202020204" pitchFamily="34" charset="0"/>
              </a:rPr>
              <a:t>= </a:t>
            </a:r>
            <a:r>
              <a:rPr lang="el-GR" altLang="it-IT" smtClean="0">
                <a:cs typeface="Arial" panose="020B0604020202020204" pitchFamily="34" charset="0"/>
              </a:rPr>
              <a:t>β</a:t>
            </a:r>
            <a:r>
              <a:rPr lang="it-IT" altLang="it-IT" baseline="-25000" smtClean="0">
                <a:cs typeface="Arial" panose="020B0604020202020204" pitchFamily="34" charset="0"/>
              </a:rPr>
              <a:t>6</a:t>
            </a:r>
            <a:r>
              <a:rPr lang="it-IT" altLang="it-IT" smtClean="0">
                <a:cs typeface="Arial" panose="020B0604020202020204" pitchFamily="34" charset="0"/>
              </a:rPr>
              <a:t>=0</a:t>
            </a:r>
            <a:endParaRPr lang="el-GR" altLang="it-IT" smtClean="0">
              <a:cs typeface="Arial" panose="020B0604020202020204" pitchFamily="34" charset="0"/>
            </a:endParaRPr>
          </a:p>
          <a:p>
            <a:pPr eaLnBrk="1" hangingPunct="1"/>
            <a:endParaRPr lang="el-GR" altLang="it-IT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Esercizio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965200"/>
          </a:xfrm>
        </p:spPr>
        <p:txBody>
          <a:bodyPr/>
          <a:lstStyle/>
          <a:p>
            <a:pPr eaLnBrk="1" hangingPunct="1"/>
            <a:r>
              <a:rPr lang="el-GR" altLang="it-IT" smtClean="0">
                <a:cs typeface="Arial" panose="020B0604020202020204" pitchFamily="34" charset="0"/>
              </a:rPr>
              <a:t>β</a:t>
            </a:r>
            <a:r>
              <a:rPr lang="it-IT" altLang="it-IT" baseline="-25000" smtClean="0">
                <a:cs typeface="Arial" panose="020B0604020202020204" pitchFamily="34" charset="0"/>
              </a:rPr>
              <a:t>3</a:t>
            </a:r>
            <a:r>
              <a:rPr lang="it-IT" altLang="it-IT" smtClean="0">
                <a:cs typeface="Arial" panose="020B0604020202020204" pitchFamily="34" charset="0"/>
              </a:rPr>
              <a:t>=</a:t>
            </a:r>
            <a:r>
              <a:rPr lang="el-GR" altLang="it-IT" smtClean="0">
                <a:cs typeface="Arial" panose="020B0604020202020204" pitchFamily="34" charset="0"/>
              </a:rPr>
              <a:t>β</a:t>
            </a:r>
            <a:r>
              <a:rPr lang="it-IT" altLang="it-IT" baseline="-25000" smtClean="0">
                <a:cs typeface="Arial" panose="020B0604020202020204" pitchFamily="34" charset="0"/>
              </a:rPr>
              <a:t>4</a:t>
            </a:r>
            <a:r>
              <a:rPr lang="it-IT" altLang="it-IT" smtClean="0">
                <a:cs typeface="Arial" panose="020B0604020202020204" pitchFamily="34" charset="0"/>
              </a:rPr>
              <a:t>=</a:t>
            </a:r>
            <a:r>
              <a:rPr lang="el-GR" altLang="it-IT" smtClean="0">
                <a:cs typeface="Arial" panose="020B0604020202020204" pitchFamily="34" charset="0"/>
              </a:rPr>
              <a:t>β</a:t>
            </a:r>
            <a:r>
              <a:rPr lang="it-IT" altLang="it-IT" baseline="-25000" smtClean="0">
                <a:cs typeface="Arial" panose="020B0604020202020204" pitchFamily="34" charset="0"/>
              </a:rPr>
              <a:t>5</a:t>
            </a:r>
            <a:r>
              <a:rPr lang="it-IT" altLang="it-IT" smtClean="0">
                <a:cs typeface="Arial" panose="020B0604020202020204" pitchFamily="34" charset="0"/>
              </a:rPr>
              <a:t>= </a:t>
            </a:r>
            <a:r>
              <a:rPr lang="el-GR" altLang="it-IT" smtClean="0">
                <a:cs typeface="Arial" panose="020B0604020202020204" pitchFamily="34" charset="0"/>
              </a:rPr>
              <a:t>β</a:t>
            </a:r>
            <a:r>
              <a:rPr lang="it-IT" altLang="it-IT" baseline="-25000" smtClean="0">
                <a:cs typeface="Arial" panose="020B0604020202020204" pitchFamily="34" charset="0"/>
              </a:rPr>
              <a:t>6</a:t>
            </a:r>
            <a:r>
              <a:rPr lang="it-IT" altLang="it-IT" smtClean="0">
                <a:cs typeface="Arial" panose="020B0604020202020204" pitchFamily="34" charset="0"/>
              </a:rPr>
              <a:t>=0</a:t>
            </a:r>
            <a:endParaRPr lang="el-GR" altLang="it-IT" smtClean="0">
              <a:cs typeface="Arial" panose="020B0604020202020204" pitchFamily="34" charset="0"/>
            </a:endParaRPr>
          </a:p>
        </p:txBody>
      </p:sp>
      <p:sp>
        <p:nvSpPr>
          <p:cNvPr id="47111" name="Rectangle 5"/>
          <p:cNvSpPr>
            <a:spLocks noChangeArrowheads="1"/>
          </p:cNvSpPr>
          <p:nvPr/>
        </p:nvSpPr>
        <p:spPr bwMode="auto">
          <a:xfrm>
            <a:off x="0" y="2843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47112" name="Rectangle 7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47113" name="Rectangle 1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47114" name="Rectangle 12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graphicFrame>
        <p:nvGraphicFramePr>
          <p:cNvPr id="47106" name="Object 11"/>
          <p:cNvGraphicFramePr>
            <a:graphicFrameLocks noChangeAspect="1"/>
          </p:cNvGraphicFramePr>
          <p:nvPr/>
        </p:nvGraphicFramePr>
        <p:xfrm>
          <a:off x="0" y="2565400"/>
          <a:ext cx="4121150" cy="235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64" name="Equation" r:id="rId4" imgW="1600200" imgH="914400" progId="Equation.3">
                  <p:embed/>
                </p:oleObj>
              </mc:Choice>
              <mc:Fallback>
                <p:oleObj name="Equation" r:id="rId4" imgW="1600200" imgH="9144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565400"/>
                        <a:ext cx="4121150" cy="23558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5" name="Rectangle 14"/>
          <p:cNvSpPr>
            <a:spLocks noChangeArrowheads="1"/>
          </p:cNvSpPr>
          <p:nvPr/>
        </p:nvSpPr>
        <p:spPr bwMode="auto">
          <a:xfrm>
            <a:off x="0" y="27289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graphicFrame>
        <p:nvGraphicFramePr>
          <p:cNvPr id="47107" name="Object 13"/>
          <p:cNvGraphicFramePr>
            <a:graphicFrameLocks noChangeAspect="1"/>
          </p:cNvGraphicFramePr>
          <p:nvPr/>
        </p:nvGraphicFramePr>
        <p:xfrm>
          <a:off x="4427538" y="2420938"/>
          <a:ext cx="1031875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65" name="Equation" r:id="rId6" imgW="596900" imgH="1397000" progId="Equation.3">
                  <p:embed/>
                </p:oleObj>
              </mc:Choice>
              <mc:Fallback>
                <p:oleObj name="Equation" r:id="rId6" imgW="596900" imgH="13970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2420938"/>
                        <a:ext cx="1031875" cy="24066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6" name="Rectangle 16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graphicFrame>
        <p:nvGraphicFramePr>
          <p:cNvPr id="47108" name="Object 15"/>
          <p:cNvGraphicFramePr>
            <a:graphicFrameLocks noChangeAspect="1"/>
          </p:cNvGraphicFramePr>
          <p:nvPr/>
        </p:nvGraphicFramePr>
        <p:xfrm>
          <a:off x="6535738" y="2636838"/>
          <a:ext cx="1022350" cy="192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66" name="Equation" r:id="rId8" imgW="482600" imgH="914400" progId="Equation.3">
                  <p:embed/>
                </p:oleObj>
              </mc:Choice>
              <mc:Fallback>
                <p:oleObj name="Equation" r:id="rId8" imgW="482600" imgH="9144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5738" y="2636838"/>
                        <a:ext cx="1022350" cy="19240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Statistica test</a:t>
            </a:r>
            <a:endParaRPr lang="it-IT" smtClean="0"/>
          </a:p>
        </p:txBody>
      </p:sp>
      <p:pic>
        <p:nvPicPr>
          <p:cNvPr id="20070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00213"/>
            <a:ext cx="9061450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070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221163"/>
            <a:ext cx="74866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Dimostrazione</a:t>
            </a:r>
            <a:endParaRPr lang="it-IT" smtClean="0"/>
          </a:p>
        </p:txBody>
      </p:sp>
      <p:sp>
        <p:nvSpPr>
          <p:cNvPr id="9789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4508500"/>
            <a:ext cx="8229600" cy="720725"/>
          </a:xfrm>
        </p:spPr>
        <p:txBody>
          <a:bodyPr/>
          <a:lstStyle/>
          <a:p>
            <a:pPr eaLnBrk="1" hangingPunct="1"/>
            <a:r>
              <a:rPr lang="en-US" altLang="it-IT" smtClean="0"/>
              <a:t>Il numeratore si pu</a:t>
            </a:r>
            <a:r>
              <a:rPr lang="it-IT" altLang="it-IT" smtClean="0"/>
              <a:t>ò</a:t>
            </a:r>
            <a:r>
              <a:rPr lang="en-US" altLang="it-IT" smtClean="0"/>
              <a:t> scrivere </a:t>
            </a:r>
            <a:r>
              <a:rPr lang="el-GR" altLang="it-IT" smtClean="0">
                <a:cs typeface="Arial" panose="020B0604020202020204" pitchFamily="34" charset="0"/>
              </a:rPr>
              <a:t>ε</a:t>
            </a:r>
            <a:r>
              <a:rPr lang="it-IT" altLang="it-IT" smtClean="0">
                <a:cs typeface="Arial" panose="020B0604020202020204" pitchFamily="34" charset="0"/>
              </a:rPr>
              <a:t>’Q </a:t>
            </a:r>
            <a:r>
              <a:rPr lang="el-GR" altLang="it-IT" smtClean="0">
                <a:cs typeface="Arial" panose="020B0604020202020204" pitchFamily="34" charset="0"/>
              </a:rPr>
              <a:t>ε</a:t>
            </a:r>
          </a:p>
        </p:txBody>
      </p:sp>
      <p:pic>
        <p:nvPicPr>
          <p:cNvPr id="2017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775"/>
            <a:ext cx="91440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895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229225"/>
            <a:ext cx="797877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895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37288"/>
            <a:ext cx="31623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173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08275"/>
            <a:ext cx="9061450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78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78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78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8950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298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Devo dimostrare che QQ=Q</a:t>
            </a:r>
          </a:p>
        </p:txBody>
      </p:sp>
      <p:pic>
        <p:nvPicPr>
          <p:cNvPr id="1121299" name="Picture 19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68538" y="1628775"/>
            <a:ext cx="4038600" cy="384175"/>
          </a:xfrm>
        </p:spPr>
      </p:pic>
      <p:sp>
        <p:nvSpPr>
          <p:cNvPr id="202756" name="Rectangle 21"/>
          <p:cNvSpPr>
            <a:spLocks noGrp="1" noChangeArrowheads="1"/>
          </p:cNvSpPr>
          <p:nvPr>
            <p:ph type="body" sz="half" idx="2"/>
          </p:nvPr>
        </p:nvSpPr>
        <p:spPr>
          <a:xfrm>
            <a:off x="827088" y="5516563"/>
            <a:ext cx="7859712" cy="579437"/>
          </a:xfrm>
        </p:spPr>
        <p:txBody>
          <a:bodyPr/>
          <a:lstStyle/>
          <a:p>
            <a:pPr eaLnBrk="1" hangingPunct="1"/>
            <a:r>
              <a:rPr lang="el-GR" altLang="it-IT" smtClean="0">
                <a:cs typeface="Arial" panose="020B0604020202020204" pitchFamily="34" charset="0"/>
              </a:rPr>
              <a:t>ε</a:t>
            </a:r>
            <a:r>
              <a:rPr lang="it-IT" altLang="it-IT" smtClean="0">
                <a:cs typeface="Arial" panose="020B0604020202020204" pitchFamily="34" charset="0"/>
              </a:rPr>
              <a:t>’Q </a:t>
            </a:r>
            <a:r>
              <a:rPr lang="el-GR" altLang="it-IT" smtClean="0">
                <a:cs typeface="Arial" panose="020B0604020202020204" pitchFamily="34" charset="0"/>
              </a:rPr>
              <a:t>ε</a:t>
            </a:r>
            <a:r>
              <a:rPr lang="it-IT" altLang="it-IT" smtClean="0">
                <a:cs typeface="Arial" panose="020B0604020202020204" pitchFamily="34" charset="0"/>
              </a:rPr>
              <a:t> = forma quadratica idempotente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0" y="3284538"/>
            <a:ext cx="7258050" cy="504825"/>
            <a:chOff x="0" y="2069"/>
            <a:chExt cx="4572" cy="318"/>
          </a:xfrm>
        </p:grpSpPr>
        <p:pic>
          <p:nvPicPr>
            <p:cNvPr id="202764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21" r="5710" b="-10417"/>
            <a:stretch>
              <a:fillRect/>
            </a:stretch>
          </p:blipFill>
          <p:spPr bwMode="auto">
            <a:xfrm>
              <a:off x="0" y="2069"/>
              <a:ext cx="2517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2765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664"/>
            <a:stretch>
              <a:fillRect/>
            </a:stretch>
          </p:blipFill>
          <p:spPr bwMode="auto">
            <a:xfrm>
              <a:off x="2562" y="2069"/>
              <a:ext cx="201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331913" y="4149725"/>
            <a:ext cx="4449762" cy="720725"/>
            <a:chOff x="839" y="2614"/>
            <a:chExt cx="2803" cy="454"/>
          </a:xfrm>
        </p:grpSpPr>
        <p:pic>
          <p:nvPicPr>
            <p:cNvPr id="202762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21" r="26666" b="-10417"/>
            <a:stretch>
              <a:fillRect/>
            </a:stretch>
          </p:blipFill>
          <p:spPr bwMode="auto">
            <a:xfrm>
              <a:off x="839" y="2750"/>
              <a:ext cx="1882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2763" name="Picture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607" t="-47223"/>
            <a:stretch>
              <a:fillRect/>
            </a:stretch>
          </p:blipFill>
          <p:spPr bwMode="auto">
            <a:xfrm>
              <a:off x="2812" y="2614"/>
              <a:ext cx="830" cy="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2420938"/>
            <a:ext cx="8697913" cy="457200"/>
            <a:chOff x="0" y="1525"/>
            <a:chExt cx="5479" cy="288"/>
          </a:xfrm>
        </p:grpSpPr>
        <p:pic>
          <p:nvPicPr>
            <p:cNvPr id="202760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21"/>
            <a:stretch>
              <a:fillRect/>
            </a:stretch>
          </p:blipFill>
          <p:spPr bwMode="auto">
            <a:xfrm>
              <a:off x="2789" y="1525"/>
              <a:ext cx="26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2761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21"/>
            <a:stretch>
              <a:fillRect/>
            </a:stretch>
          </p:blipFill>
          <p:spPr bwMode="auto">
            <a:xfrm>
              <a:off x="0" y="1525"/>
              <a:ext cx="26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>
                <a:cs typeface="Arial" charset="0"/>
              </a:rPr>
              <a:t>ε</a:t>
            </a:r>
            <a:r>
              <a:rPr lang="it-IT" smtClean="0">
                <a:cs typeface="Arial" charset="0"/>
              </a:rPr>
              <a:t>’Q </a:t>
            </a:r>
            <a:r>
              <a:rPr lang="el-GR" smtClean="0">
                <a:cs typeface="Arial" charset="0"/>
              </a:rPr>
              <a:t>ε</a:t>
            </a:r>
            <a:r>
              <a:rPr lang="it-IT" smtClean="0">
                <a:cs typeface="Arial" charset="0"/>
              </a:rPr>
              <a:t> ~ </a:t>
            </a:r>
            <a:r>
              <a:rPr lang="el-GR" smtClean="0">
                <a:cs typeface="Arial" charset="0"/>
              </a:rPr>
              <a:t>σ</a:t>
            </a:r>
            <a:r>
              <a:rPr lang="it-IT" baseline="30000" smtClean="0">
                <a:cs typeface="Arial" charset="0"/>
              </a:rPr>
              <a:t>2 </a:t>
            </a:r>
            <a:r>
              <a:rPr lang="it-IT" smtClean="0">
                <a:cs typeface="Arial" charset="0"/>
              </a:rPr>
              <a:t>chi^2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81525"/>
            <a:ext cx="8229600" cy="1514475"/>
          </a:xfrm>
        </p:spPr>
        <p:txBody>
          <a:bodyPr/>
          <a:lstStyle/>
          <a:p>
            <a:pPr eaLnBrk="1" hangingPunct="1"/>
            <a:r>
              <a:rPr lang="it-IT" altLang="it-IT" smtClean="0">
                <a:cs typeface="Arial" panose="020B0604020202020204" pitchFamily="34" charset="0"/>
              </a:rPr>
              <a:t>chi^2(q) dove q è il numero di righe della matrice R (numero di vincoli)</a:t>
            </a:r>
          </a:p>
        </p:txBody>
      </p:sp>
      <p:pic>
        <p:nvPicPr>
          <p:cNvPr id="20378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74875"/>
            <a:ext cx="9042400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973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276350"/>
            <a:ext cx="768985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6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Distribuzione del test F</a:t>
            </a:r>
          </a:p>
        </p:txBody>
      </p:sp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" y="1844675"/>
            <a:ext cx="9061450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27088" y="3644900"/>
            <a:ext cx="7689850" cy="1377950"/>
            <a:chOff x="521" y="2296"/>
            <a:chExt cx="4844" cy="868"/>
          </a:xfrm>
        </p:grpSpPr>
        <p:pic>
          <p:nvPicPr>
            <p:cNvPr id="48136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" y="2704"/>
              <a:ext cx="4844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137" name="Text Box 7"/>
            <p:cNvSpPr txBox="1">
              <a:spLocks noChangeArrowheads="1"/>
            </p:cNvSpPr>
            <p:nvPr/>
          </p:nvSpPr>
          <p:spPr bwMode="auto">
            <a:xfrm>
              <a:off x="612" y="2296"/>
              <a:ext cx="290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tx2"/>
                </a:buClr>
              </a:pPr>
              <a:r>
                <a:rPr lang="it-IT" altLang="it-IT" sz="3200"/>
                <a:t>Numeratore </a:t>
              </a:r>
              <a:r>
                <a:rPr lang="el-GR" altLang="it-IT" sz="3200">
                  <a:cs typeface="Arial" panose="020B0604020202020204" pitchFamily="34" charset="0"/>
                </a:rPr>
                <a:t>ε</a:t>
              </a:r>
              <a:r>
                <a:rPr lang="it-IT" altLang="it-IT" sz="3200">
                  <a:cs typeface="Arial" panose="020B0604020202020204" pitchFamily="34" charset="0"/>
                </a:rPr>
                <a:t>’</a:t>
              </a:r>
              <a:r>
                <a:rPr lang="it-IT" altLang="it-IT" sz="3200" i="1">
                  <a:cs typeface="Arial" panose="020B0604020202020204" pitchFamily="34" charset="0"/>
                </a:rPr>
                <a:t>Q</a:t>
              </a:r>
              <a:r>
                <a:rPr lang="it-IT" altLang="it-IT" sz="3200">
                  <a:cs typeface="Arial" panose="020B0604020202020204" pitchFamily="34" charset="0"/>
                </a:rPr>
                <a:t> </a:t>
              </a:r>
              <a:r>
                <a:rPr lang="el-GR" altLang="it-IT" sz="3200">
                  <a:cs typeface="Arial" panose="020B0604020202020204" pitchFamily="34" charset="0"/>
                </a:rPr>
                <a:t>ε</a:t>
              </a:r>
              <a:r>
                <a:rPr lang="it-IT" altLang="it-IT" sz="3200">
                  <a:cs typeface="Arial" panose="020B0604020202020204" pitchFamily="34" charset="0"/>
                </a:rPr>
                <a:t>/</a:t>
              </a:r>
              <a:r>
                <a:rPr lang="it-IT" altLang="it-IT" sz="3200" i="1">
                  <a:cs typeface="Arial" panose="020B0604020202020204" pitchFamily="34" charset="0"/>
                </a:rPr>
                <a:t>q</a:t>
              </a:r>
              <a:endParaRPr lang="it-IT" altLang="it-IT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971550" y="5229225"/>
            <a:ext cx="6338888" cy="1270000"/>
            <a:chOff x="612" y="3294"/>
            <a:chExt cx="3993" cy="800"/>
          </a:xfrm>
        </p:grpSpPr>
        <p:sp>
          <p:nvSpPr>
            <p:cNvPr id="48135" name="Text Box 11"/>
            <p:cNvSpPr txBox="1">
              <a:spLocks noChangeArrowheads="1"/>
            </p:cNvSpPr>
            <p:nvPr/>
          </p:nvSpPr>
          <p:spPr bwMode="auto">
            <a:xfrm>
              <a:off x="612" y="3294"/>
              <a:ext cx="344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tx2"/>
                </a:buClr>
              </a:pPr>
              <a:r>
                <a:rPr lang="it-IT" altLang="it-IT" sz="3200"/>
                <a:t>Denominatore </a:t>
              </a:r>
              <a:r>
                <a:rPr lang="el-GR" altLang="it-IT" sz="3200">
                  <a:cs typeface="Arial" panose="020B0604020202020204" pitchFamily="34" charset="0"/>
                </a:rPr>
                <a:t>ε</a:t>
              </a:r>
              <a:r>
                <a:rPr lang="it-IT" altLang="it-IT" sz="3200">
                  <a:cs typeface="Arial" panose="020B0604020202020204" pitchFamily="34" charset="0"/>
                </a:rPr>
                <a:t>’M </a:t>
              </a:r>
              <a:r>
                <a:rPr lang="el-GR" altLang="it-IT" sz="3200">
                  <a:cs typeface="Arial" panose="020B0604020202020204" pitchFamily="34" charset="0"/>
                </a:rPr>
                <a:t>ε</a:t>
              </a:r>
              <a:r>
                <a:rPr lang="it-IT" altLang="it-IT" sz="3200">
                  <a:cs typeface="Arial" panose="020B0604020202020204" pitchFamily="34" charset="0"/>
                </a:rPr>
                <a:t>/(n-k)</a:t>
              </a:r>
              <a:endParaRPr lang="it-IT" altLang="it-IT"/>
            </a:p>
          </p:txBody>
        </p:sp>
        <p:graphicFrame>
          <p:nvGraphicFramePr>
            <p:cNvPr id="48130" name="Object 12"/>
            <p:cNvGraphicFramePr>
              <a:graphicFrameLocks noChangeAspect="1"/>
            </p:cNvGraphicFramePr>
            <p:nvPr/>
          </p:nvGraphicFramePr>
          <p:xfrm>
            <a:off x="703" y="3612"/>
            <a:ext cx="3902" cy="4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187" name="Equation" r:id="rId6" imgW="1854000" imgH="228600" progId="Equation.3">
                    <p:embed/>
                  </p:oleObj>
                </mc:Choice>
                <mc:Fallback>
                  <p:oleObj name="Equation" r:id="rId6" imgW="1854000" imgH="22860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3" y="3612"/>
                          <a:ext cx="3902" cy="482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Esempio con Excel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892175"/>
          </a:xfrm>
        </p:spPr>
        <p:txBody>
          <a:bodyPr/>
          <a:lstStyle/>
          <a:p>
            <a:pPr eaLnBrk="1" hangingPunct="1"/>
            <a:r>
              <a:rPr lang="it-IT" altLang="it-IT" dirty="0" smtClean="0"/>
              <a:t>File  regr-test.xlsx</a:t>
            </a:r>
          </a:p>
        </p:txBody>
      </p:sp>
      <p:pic>
        <p:nvPicPr>
          <p:cNvPr id="2048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2738"/>
            <a:ext cx="914400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Caratteristiche delle devianze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962275" cy="965200"/>
          </a:xfrm>
        </p:spPr>
        <p:txBody>
          <a:bodyPr/>
          <a:lstStyle/>
          <a:p>
            <a:pPr eaLnBrk="1" hangingPunct="1"/>
            <a:r>
              <a:rPr lang="it-IT" altLang="it-IT" smtClean="0"/>
              <a:t>Dev residua</a:t>
            </a:r>
          </a:p>
        </p:txBody>
      </p:sp>
      <p:pic>
        <p:nvPicPr>
          <p:cNvPr id="1679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557338"/>
            <a:ext cx="22764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468313" y="3068638"/>
            <a:ext cx="2962275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it-IT" altLang="it-IT" sz="3200"/>
              <a:t>Dev totale</a:t>
            </a:r>
          </a:p>
        </p:txBody>
      </p:sp>
      <p:sp>
        <p:nvSpPr>
          <p:cNvPr id="167942" name="Rectangle 6"/>
          <p:cNvSpPr>
            <a:spLocks noChangeArrowheads="1"/>
          </p:cNvSpPr>
          <p:nvPr/>
        </p:nvSpPr>
        <p:spPr bwMode="auto">
          <a:xfrm>
            <a:off x="539750" y="5013325"/>
            <a:ext cx="2962275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it-IT" altLang="it-IT" sz="3200"/>
              <a:t>Dev regressione</a:t>
            </a:r>
          </a:p>
        </p:txBody>
      </p:sp>
      <p:pic>
        <p:nvPicPr>
          <p:cNvPr id="16794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141663"/>
            <a:ext cx="379095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7944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365625"/>
            <a:ext cx="22479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794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5300663"/>
            <a:ext cx="16287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2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800" smtClean="0"/>
              <a:t>Come si distribuiscono le forme quadratiche idempotenti?</a:t>
            </a:r>
          </a:p>
        </p:txBody>
      </p:sp>
      <p:sp>
        <p:nvSpPr>
          <p:cNvPr id="111821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Come si distribuiscono le forme quadratiche idempotenti?</a:t>
            </a:r>
          </a:p>
        </p:txBody>
      </p:sp>
      <p:sp>
        <p:nvSpPr>
          <p:cNvPr id="111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800" dirty="0" smtClean="0"/>
              <a:t>Premessa: numero di </a:t>
            </a:r>
            <a:r>
              <a:rPr lang="it-IT" altLang="it-IT" sz="2800" dirty="0" err="1" smtClean="0"/>
              <a:t>autovalori</a:t>
            </a:r>
            <a:r>
              <a:rPr lang="it-IT" altLang="it-IT" sz="2800" dirty="0" smtClean="0"/>
              <a:t> diversi da zero di una matrice = rango della matrice (p. 294)</a:t>
            </a:r>
          </a:p>
          <a:p>
            <a:pPr eaLnBrk="1" hangingPunct="1"/>
            <a:r>
              <a:rPr lang="it-IT" altLang="it-IT" sz="2800" dirty="0" smtClean="0"/>
              <a:t>Gli </a:t>
            </a:r>
            <a:r>
              <a:rPr lang="it-IT" altLang="it-IT" sz="2800" dirty="0" err="1" smtClean="0"/>
              <a:t>autovalori</a:t>
            </a:r>
            <a:r>
              <a:rPr lang="it-IT" altLang="it-IT" sz="2800" dirty="0" smtClean="0"/>
              <a:t> di una matrice idempotente sono 0 o 1(p. 288)</a:t>
            </a:r>
          </a:p>
          <a:p>
            <a:pPr eaLnBrk="1" hangingPunct="1"/>
            <a:r>
              <a:rPr lang="it-IT" altLang="it-IT" sz="2800" dirty="0" smtClean="0"/>
              <a:t>La somma degli </a:t>
            </a:r>
            <a:r>
              <a:rPr lang="it-IT" altLang="it-IT" sz="2800" dirty="0" err="1" smtClean="0"/>
              <a:t>autovalori</a:t>
            </a:r>
            <a:r>
              <a:rPr lang="it-IT" altLang="it-IT" sz="2800" dirty="0" smtClean="0"/>
              <a:t> è uguale alla traccia (p.294)</a:t>
            </a:r>
          </a:p>
          <a:p>
            <a:pPr eaLnBrk="1" hangingPunct="1"/>
            <a:endParaRPr lang="it-IT" altLang="it-IT" sz="2800" dirty="0" smtClean="0"/>
          </a:p>
          <a:p>
            <a:pPr eaLnBrk="1" hangingPunct="1"/>
            <a:r>
              <a:rPr lang="it-IT" altLang="it-IT" sz="2800" dirty="0" smtClean="0">
                <a:sym typeface="Wingdings" panose="05000000000000000000" pitchFamily="2" charset="2"/>
              </a:rPr>
              <a:t> rango e traccia della matrice idempotente coincidono</a:t>
            </a:r>
            <a:endParaRPr lang="it-IT" altLang="it-IT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1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1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17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17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Distribuzione delle forme quadratiche nella regressione</a:t>
            </a:r>
          </a:p>
        </p:txBody>
      </p:sp>
      <p:sp>
        <p:nvSpPr>
          <p:cNvPr id="17101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965200"/>
          </a:xfrm>
        </p:spPr>
        <p:txBody>
          <a:bodyPr/>
          <a:lstStyle/>
          <a:p>
            <a:pPr eaLnBrk="1" hangingPunct="1"/>
            <a:r>
              <a:rPr lang="it-IT" altLang="it-IT" smtClean="0"/>
              <a:t>Devianza residua</a:t>
            </a:r>
          </a:p>
        </p:txBody>
      </p:sp>
      <p:pic>
        <p:nvPicPr>
          <p:cNvPr id="1710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706688"/>
            <a:ext cx="7343775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/>
              <a:t>Distribuzione delle forme quadratiche nella regressione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965200"/>
          </a:xfrm>
        </p:spPr>
        <p:txBody>
          <a:bodyPr/>
          <a:lstStyle/>
          <a:p>
            <a:pPr eaLnBrk="1" hangingPunct="1"/>
            <a:r>
              <a:rPr lang="it-IT" altLang="it-IT" smtClean="0"/>
              <a:t>Devianza residua</a:t>
            </a:r>
          </a:p>
        </p:txBody>
      </p:sp>
      <p:pic>
        <p:nvPicPr>
          <p:cNvPr id="17203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706688"/>
            <a:ext cx="7343775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tta">
  <a:themeElements>
    <a:clrScheme name="Vetta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Vet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etta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tta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tta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tta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tta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tta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tta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tta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tta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6154</TotalTime>
  <Words>791</Words>
  <Application>Microsoft Office PowerPoint</Application>
  <PresentationFormat>Presentazione su schermo (4:3)</PresentationFormat>
  <Paragraphs>160</Paragraphs>
  <Slides>48</Slides>
  <Notes>48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48</vt:i4>
      </vt:variant>
    </vt:vector>
  </HeadingPairs>
  <TitlesOfParts>
    <vt:vector size="53" baseType="lpstr">
      <vt:lpstr>Arial</vt:lpstr>
      <vt:lpstr>Calibri</vt:lpstr>
      <vt:lpstr>Wingdings</vt:lpstr>
      <vt:lpstr>Vetta</vt:lpstr>
      <vt:lpstr>Equation</vt:lpstr>
      <vt:lpstr>DATA MINING PER IL MARKETING (63 ore)</vt:lpstr>
      <vt:lpstr>Studio della distribuzione di </vt:lpstr>
      <vt:lpstr>Teorema di Gauss Markov (efficienza degli stimatori OLS p. 192)</vt:lpstr>
      <vt:lpstr>Stima di σ2</vt:lpstr>
      <vt:lpstr>Caratteristiche delle devianze</vt:lpstr>
      <vt:lpstr>Come si distribuiscono le forme quadratiche idempotenti?</vt:lpstr>
      <vt:lpstr>Come si distribuiscono le forme quadratiche idempotenti?</vt:lpstr>
      <vt:lpstr>Distribuzione delle forme quadratiche nella regressione</vt:lpstr>
      <vt:lpstr>Distribuzione delle forme quadratiche nella regressione</vt:lpstr>
      <vt:lpstr>Distribuzione della devianza residua e’e</vt:lpstr>
      <vt:lpstr>Distribuzione della devianza residua e’e</vt:lpstr>
      <vt:lpstr>Distribuzione della devianza residua e’e</vt:lpstr>
      <vt:lpstr>Distribuzione della devianza totale</vt:lpstr>
      <vt:lpstr>Distribuzione della devianza totale</vt:lpstr>
      <vt:lpstr>Affermazioni equivalenti (p. 197)</vt:lpstr>
      <vt:lpstr>Distribuzione delle forme quadratiche nella regressione</vt:lpstr>
      <vt:lpstr>Riassunto finale</vt:lpstr>
      <vt:lpstr>Scomposizione della devianza totale e distribuzione delle forme quadratiche (p. 197)</vt:lpstr>
      <vt:lpstr>Inferenza su un generico coeff. di regressione parziale (p. 197)</vt:lpstr>
      <vt:lpstr>Inferenza su un generico coeff. di regressione parziale</vt:lpstr>
      <vt:lpstr>H0: βj=0</vt:lpstr>
      <vt:lpstr>Intervallo di conf. di un generico coeff. di regressione parziale</vt:lpstr>
      <vt:lpstr>Analisi della bontà di adattamento</vt:lpstr>
      <vt:lpstr>Analisi della varianza e coeff. di correlazione lineare multipla (modelli senza intercetta)</vt:lpstr>
      <vt:lpstr>Modelli con intercetta</vt:lpstr>
      <vt:lpstr>Coeff. correlazione lineare multipla</vt:lpstr>
      <vt:lpstr>Criteri per confrontare i modelli</vt:lpstr>
      <vt:lpstr>Criteri per confrontare i modelli</vt:lpstr>
      <vt:lpstr>Criteri per confrontare i modelli</vt:lpstr>
      <vt:lpstr>Criteri per confrontare i modelli</vt:lpstr>
      <vt:lpstr>Ripasso sullle v.c</vt:lpstr>
      <vt:lpstr>Test di verifica di ipotesi su combinazioni lineari dei coefficienti </vt:lpstr>
      <vt:lpstr>Test di verifica di ipotesi su combinazioni lineari dei coefficienti </vt:lpstr>
      <vt:lpstr>Test di verifica di ipotesi su combinazioni lineari dei coefficienti</vt:lpstr>
      <vt:lpstr>Test di verifica di ipotesi su combinazioni lineari dei coefficienti</vt:lpstr>
      <vt:lpstr>Test di verifica di ipotesi su combinazioni lineari dei coefficienti</vt:lpstr>
      <vt:lpstr>Esercizio</vt:lpstr>
      <vt:lpstr>Esercizio</vt:lpstr>
      <vt:lpstr>Test di verifica di ipotesi su combinazioni lineari dei coefficienti</vt:lpstr>
      <vt:lpstr>Test di verifica di ipotesi su combinazioni lineari dei coefficienti</vt:lpstr>
      <vt:lpstr>Esercizio</vt:lpstr>
      <vt:lpstr>Esercizio</vt:lpstr>
      <vt:lpstr>Statistica test</vt:lpstr>
      <vt:lpstr>Dimostrazione</vt:lpstr>
      <vt:lpstr>Devo dimostrare che QQ=Q</vt:lpstr>
      <vt:lpstr>ε’Q ε ~ σ2 chi^2</vt:lpstr>
      <vt:lpstr>Distribuzione del test F</vt:lpstr>
      <vt:lpstr>Esempio con Excel</vt:lpstr>
    </vt:vector>
  </TitlesOfParts>
  <Company>stat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 DEI DATI  E – N</dc:title>
  <dc:creator>marco</dc:creator>
  <cp:lastModifiedBy>Marco Riani</cp:lastModifiedBy>
  <cp:revision>593</cp:revision>
  <cp:lastPrinted>1601-01-01T00:00:00Z</cp:lastPrinted>
  <dcterms:created xsi:type="dcterms:W3CDTF">2005-02-19T15:41:34Z</dcterms:created>
  <dcterms:modified xsi:type="dcterms:W3CDTF">2016-03-10T16:35:56Z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