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59"/>
  </p:notesMasterIdLst>
  <p:handoutMasterIdLst>
    <p:handoutMasterId r:id="rId60"/>
  </p:handoutMasterIdLst>
  <p:sldIdLst>
    <p:sldId id="687" r:id="rId2"/>
    <p:sldId id="454" r:id="rId3"/>
    <p:sldId id="455" r:id="rId4"/>
    <p:sldId id="486" r:id="rId5"/>
    <p:sldId id="457" r:id="rId6"/>
    <p:sldId id="458" r:id="rId7"/>
    <p:sldId id="456" r:id="rId8"/>
    <p:sldId id="459" r:id="rId9"/>
    <p:sldId id="580" r:id="rId10"/>
    <p:sldId id="487" r:id="rId11"/>
    <p:sldId id="537" r:id="rId12"/>
    <p:sldId id="488" r:id="rId13"/>
    <p:sldId id="538" r:id="rId14"/>
    <p:sldId id="489" r:id="rId15"/>
    <p:sldId id="539" r:id="rId16"/>
    <p:sldId id="490" r:id="rId17"/>
    <p:sldId id="625" r:id="rId18"/>
    <p:sldId id="626" r:id="rId19"/>
    <p:sldId id="630" r:id="rId20"/>
    <p:sldId id="627" r:id="rId21"/>
    <p:sldId id="491" r:id="rId22"/>
    <p:sldId id="492" r:id="rId23"/>
    <p:sldId id="493" r:id="rId24"/>
    <p:sldId id="631" r:id="rId25"/>
    <p:sldId id="632" r:id="rId26"/>
    <p:sldId id="495" r:id="rId27"/>
    <p:sldId id="633" r:id="rId28"/>
    <p:sldId id="496" r:id="rId29"/>
    <p:sldId id="497" r:id="rId30"/>
    <p:sldId id="460" r:id="rId31"/>
    <p:sldId id="461" r:id="rId32"/>
    <p:sldId id="462" r:id="rId33"/>
    <p:sldId id="498" r:id="rId34"/>
    <p:sldId id="499" r:id="rId35"/>
    <p:sldId id="674" r:id="rId36"/>
    <p:sldId id="675" r:id="rId37"/>
    <p:sldId id="676" r:id="rId38"/>
    <p:sldId id="677" r:id="rId39"/>
    <p:sldId id="678" r:id="rId40"/>
    <p:sldId id="679" r:id="rId41"/>
    <p:sldId id="680" r:id="rId42"/>
    <p:sldId id="682" r:id="rId43"/>
    <p:sldId id="686" r:id="rId44"/>
    <p:sldId id="681" r:id="rId45"/>
    <p:sldId id="683" r:id="rId46"/>
    <p:sldId id="685" r:id="rId47"/>
    <p:sldId id="684" r:id="rId48"/>
    <p:sldId id="688" r:id="rId49"/>
    <p:sldId id="689" r:id="rId50"/>
    <p:sldId id="690" r:id="rId51"/>
    <p:sldId id="691" r:id="rId52"/>
    <p:sldId id="692" r:id="rId53"/>
    <p:sldId id="693" r:id="rId54"/>
    <p:sldId id="694" r:id="rId55"/>
    <p:sldId id="695" r:id="rId56"/>
    <p:sldId id="696" r:id="rId57"/>
    <p:sldId id="697" r:id="rId58"/>
  </p:sldIdLst>
  <p:sldSz cx="9144000" cy="6858000" type="screen4x3"/>
  <p:notesSz cx="6662738" cy="9906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65" autoAdjust="0"/>
    <p:restoredTop sz="72760" autoAdjust="0"/>
  </p:normalViewPr>
  <p:slideViewPr>
    <p:cSldViewPr>
      <p:cViewPr varScale="1">
        <p:scale>
          <a:sx n="61" d="100"/>
          <a:sy n="61" d="100"/>
        </p:scale>
        <p:origin x="1445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89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89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09113"/>
            <a:ext cx="28876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895C2A-0954-4590-B514-AE878BE5B67F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ED9B44E-87D2-4B91-8E4C-392C92225BBE}" type="datetimeFigureOut">
              <a:rPr lang="it-IT"/>
              <a:pPr>
                <a:defRPr/>
              </a:pPr>
              <a:t>14/04/2016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750" y="4705350"/>
            <a:ext cx="5329238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8876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3488" y="9409113"/>
            <a:ext cx="2887662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D01865-86F0-4EBD-A8EC-90147B06A63F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48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4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440502-684F-4FE2-B282-2AAD6CBA77FF}" type="slidenum">
              <a:rPr lang="it-IT" smtClean="0"/>
              <a:pPr eaLnBrk="1" hangingPunct="1"/>
              <a:t>1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31482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507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1507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C861BB7-AF8D-4BCA-B6B0-506853E57256}" type="slidenum">
              <a:rPr lang="it-IT" altLang="it-IT"/>
              <a:pPr eaLnBrk="1" hangingPunct="1"/>
              <a:t>10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60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161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F8F81DE-0605-477C-8193-6DB5EF63B407}" type="slidenum">
              <a:rPr lang="it-IT" altLang="it-IT"/>
              <a:pPr eaLnBrk="1" hangingPunct="1"/>
              <a:t>11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712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171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F38BDEC-F6D5-4917-BA6E-692119A3098E}" type="slidenum">
              <a:rPr lang="it-IT" altLang="it-IT"/>
              <a:pPr eaLnBrk="1" hangingPunct="1"/>
              <a:t>12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814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181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19451F-F053-4D15-BDC2-322264693B16}" type="slidenum">
              <a:rPr lang="it-IT" altLang="it-IT"/>
              <a:pPr eaLnBrk="1" hangingPunct="1"/>
              <a:t>13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91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191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6CCF73B-25C5-46F7-A2CF-D5F1B45710C5}" type="slidenum">
              <a:rPr lang="it-IT" altLang="it-IT"/>
              <a:pPr eaLnBrk="1" hangingPunct="1"/>
              <a:t>14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01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201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682C616-0996-4FF5-B12C-9AA0FEF4EC1E}" type="slidenum">
              <a:rPr lang="it-IT" altLang="it-IT"/>
              <a:pPr eaLnBrk="1" hangingPunct="1"/>
              <a:t>15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121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212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C1B118F-4A73-4FA7-BB0A-A6D850FA9F83}" type="slidenum">
              <a:rPr lang="it-IT" altLang="it-IT"/>
              <a:pPr eaLnBrk="1" hangingPunct="1"/>
              <a:t>16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4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222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721F741-9EA9-4CD4-800B-60CD42D90B2A}" type="slidenum">
              <a:rPr lang="it-IT" altLang="it-IT"/>
              <a:pPr eaLnBrk="1" hangingPunct="1"/>
              <a:t>21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326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232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F99D874-7D3A-4CC8-AA22-3D28E593F2B5}" type="slidenum">
              <a:rPr lang="it-IT" altLang="it-IT"/>
              <a:pPr eaLnBrk="1" hangingPunct="1"/>
              <a:t>22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429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2429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720758-75B8-41E1-83C7-34881028591A}" type="slidenum">
              <a:rPr lang="it-IT" altLang="it-IT"/>
              <a:pPr eaLnBrk="1" hangingPunct="1"/>
              <a:t>23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688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068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DE6922C-ECC3-462E-8EE7-C891A413A120}" type="slidenum">
              <a:rPr lang="it-IT" altLang="it-IT"/>
              <a:pPr eaLnBrk="1" hangingPunct="1"/>
              <a:t>2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531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2531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3D5816-7F06-4E7F-9390-78A29415448B}" type="slidenum">
              <a:rPr lang="it-IT" altLang="it-IT"/>
              <a:pPr eaLnBrk="1" hangingPunct="1"/>
              <a:t>24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766089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633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263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2E0CBAE-A01E-4A96-A88A-7073C72789EF}" type="slidenum">
              <a:rPr lang="it-IT" altLang="it-IT"/>
              <a:pPr eaLnBrk="1" hangingPunct="1"/>
              <a:t>26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73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2736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EE172A-2BE3-47BC-BD1E-C296B466B7AC}" type="slidenum">
              <a:rPr lang="it-IT" altLang="it-IT"/>
              <a:pPr eaLnBrk="1" hangingPunct="1"/>
              <a:t>28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838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283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9D5F53-E8B0-4999-A903-736AD1A73F9A}" type="slidenum">
              <a:rPr lang="it-IT" altLang="it-IT"/>
              <a:pPr eaLnBrk="1" hangingPunct="1"/>
              <a:t>29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941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294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28AA36C-32E9-495E-A4D6-00C5C2768AA1}" type="slidenum">
              <a:rPr lang="it-IT" altLang="it-IT"/>
              <a:pPr eaLnBrk="1" hangingPunct="1"/>
              <a:t>30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043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304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5BBCC02-0907-46FD-BDDC-C9FB4534593E}" type="slidenum">
              <a:rPr lang="it-IT" altLang="it-IT"/>
              <a:pPr eaLnBrk="1" hangingPunct="1"/>
              <a:t>31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145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314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873A18-389B-4554-84AF-8FCBB36D6159}" type="slidenum">
              <a:rPr lang="it-IT" altLang="it-IT"/>
              <a:pPr eaLnBrk="1" hangingPunct="1"/>
              <a:t>32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48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324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53CE694-0725-4AAC-B8C2-963FD0A9F0C2}" type="slidenum">
              <a:rPr lang="it-IT" altLang="it-IT"/>
              <a:pPr eaLnBrk="1" hangingPunct="1"/>
              <a:t>33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350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335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7EC7796-622B-4A03-87B7-A8F265C1DFAC}" type="slidenum">
              <a:rPr lang="it-IT" altLang="it-IT"/>
              <a:pPr eaLnBrk="1" hangingPunct="1"/>
              <a:t>34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453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345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99F2839-B4AB-4C7D-876A-528F4C0B8728}" type="slidenum">
              <a:rPr lang="it-IT" altLang="it-IT"/>
              <a:pPr eaLnBrk="1" hangingPunct="1"/>
              <a:t>48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24020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790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079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FEEC5BB-6FB2-40C2-BB9B-6BA42E979B1E}" type="slidenum">
              <a:rPr lang="it-IT" altLang="it-IT"/>
              <a:pPr eaLnBrk="1" hangingPunct="1"/>
              <a:t>3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555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355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2BAF54B-A418-4825-B3B5-A2E46593D51A}" type="slidenum">
              <a:rPr lang="it-IT" altLang="it-IT"/>
              <a:pPr eaLnBrk="1" hangingPunct="1"/>
              <a:t>49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60330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893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089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1EBD21F-695F-4FD9-B6D2-FF88A8DFAAF1}" type="slidenum">
              <a:rPr lang="it-IT" altLang="it-IT"/>
              <a:pPr eaLnBrk="1" hangingPunct="1"/>
              <a:t>4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995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099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40B639-FCB2-47D6-A1F9-5414C5ADCE03}" type="slidenum">
              <a:rPr lang="it-IT" altLang="it-IT"/>
              <a:pPr eaLnBrk="1" hangingPunct="1"/>
              <a:t>5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097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1098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2F6783E-A38C-4FE7-893F-541C8CF28D76}" type="slidenum">
              <a:rPr lang="it-IT" altLang="it-IT"/>
              <a:pPr eaLnBrk="1" hangingPunct="1"/>
              <a:t>6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0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120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C64212-68CD-4E83-B220-5DB1139BEE2E}" type="slidenum">
              <a:rPr lang="it-IT" altLang="it-IT"/>
              <a:pPr eaLnBrk="1" hangingPunct="1"/>
              <a:t>7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302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130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D997EC8-AAAA-49D9-8344-114FD1E13CA2}" type="slidenum">
              <a:rPr lang="it-IT" altLang="it-IT"/>
              <a:pPr eaLnBrk="1" hangingPunct="1"/>
              <a:t>8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40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1405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4E062DF-A805-43FE-8E99-284CD27DB15C}" type="slidenum">
              <a:rPr lang="it-IT" altLang="it-IT"/>
              <a:pPr eaLnBrk="1" hangingPunct="1"/>
              <a:t>9</a:t>
            </a:fld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29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Arial" charset="0"/>
              </a:endParaRPr>
            </a:p>
          </p:txBody>
        </p:sp>
        <p:sp>
          <p:nvSpPr>
            <p:cNvPr id="6" name="Freeform 30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Arial" charset="0"/>
              </a:endParaRPr>
            </a:p>
          </p:txBody>
        </p:sp>
      </p:grpSp>
      <p:sp>
        <p:nvSpPr>
          <p:cNvPr id="7" name="Freeform 31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8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Arial" charset="0"/>
              </a:endParaRPr>
            </a:p>
          </p:txBody>
        </p:sp>
        <p:grpSp>
          <p:nvGrpSpPr>
            <p:cNvPr id="10" name="Group 9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10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charset="0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charset="0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charset="0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charset="0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charset="0"/>
                </a:endParaRPr>
              </a:p>
            </p:txBody>
          </p:sp>
        </p:grpSp>
        <p:sp>
          <p:nvSpPr>
            <p:cNvPr id="11" name="Freeform 15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Arial" charset="0"/>
              </a:endParaRP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Arial" charset="0"/>
              </a:endParaRPr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Arial" charset="0"/>
              </a:endParaRPr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Arial" charset="0"/>
              </a:endParaRPr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Arial" charset="0"/>
              </a:endParaRPr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Arial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Arial" charset="0"/>
              </a:endParaRPr>
            </a:p>
          </p:txBody>
        </p:sp>
      </p:grpSp>
      <p:sp>
        <p:nvSpPr>
          <p:cNvPr id="388119" name="Rectangle 23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88120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24" name="Rectangle 2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5" name="Rectangle 2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A9B1E4-2514-4906-A7B8-6396F4FA705B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26" name="Rectangle 2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9357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8CED2-235E-4027-8C7F-1DA2D7965D5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9123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4AEB4-D208-4122-9B2B-B4FDF20FD91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17112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olo e contenuto sopra te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68E2EE-9256-4721-8A38-46D39833494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1639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54788E-FD66-4AFE-88A9-BD15735A7DA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4198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666D20-4099-4F20-8BC3-3A04BC3AD8D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9332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AB63F-FCB7-4E47-A540-5FABE32CB71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93083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7EAF27-AB3D-4BB7-B35F-6D4851F34AB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4152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566FC5-3CA8-4FB2-9467-4931BA26C07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7747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3C410-99C7-4231-80F0-CD00FDCC858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28686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89836A-990A-4C76-B9FF-25D1F204CF5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16077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112D23-360F-43D3-ABF8-28F8229D2FE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91646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87076" name="Freeform 4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Arial" charset="0"/>
              </a:endParaRPr>
            </a:p>
          </p:txBody>
        </p:sp>
        <p:sp>
          <p:nvSpPr>
            <p:cNvPr id="387077" name="Freeform 5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Arial" charset="0"/>
              </a:endParaRPr>
            </a:p>
          </p:txBody>
        </p:sp>
      </p:grpSp>
      <p:sp>
        <p:nvSpPr>
          <p:cNvPr id="387078" name="Freeform 6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grpSp>
        <p:nvGrpSpPr>
          <p:cNvPr id="51204" name="Group 7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387080" name="Freeform 8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Arial" charset="0"/>
              </a:endParaRPr>
            </a:p>
          </p:txBody>
        </p:sp>
        <p:grpSp>
          <p:nvGrpSpPr>
            <p:cNvPr id="51218" name="Group 9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387082" name="Freeform 10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charset="0"/>
                </a:endParaRPr>
              </a:p>
            </p:txBody>
          </p:sp>
          <p:sp>
            <p:nvSpPr>
              <p:cNvPr id="387083" name="Freeform 11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charset="0"/>
                </a:endParaRPr>
              </a:p>
            </p:txBody>
          </p:sp>
          <p:sp>
            <p:nvSpPr>
              <p:cNvPr id="387084" name="Freeform 12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charset="0"/>
                </a:endParaRPr>
              </a:p>
            </p:txBody>
          </p:sp>
          <p:sp>
            <p:nvSpPr>
              <p:cNvPr id="387085" name="Freeform 13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charset="0"/>
                </a:endParaRPr>
              </a:p>
            </p:txBody>
          </p:sp>
          <p:sp>
            <p:nvSpPr>
              <p:cNvPr id="387086" name="Freeform 14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charset="0"/>
                </a:endParaRPr>
              </a:p>
            </p:txBody>
          </p:sp>
        </p:grpSp>
        <p:sp>
          <p:nvSpPr>
            <p:cNvPr id="387087" name="Freeform 15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Arial" charset="0"/>
              </a:endParaRPr>
            </a:p>
          </p:txBody>
        </p:sp>
      </p:grpSp>
      <p:grpSp>
        <p:nvGrpSpPr>
          <p:cNvPr id="51205" name="Group 16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387089" name="Freeform 17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Arial" charset="0"/>
              </a:endParaRPr>
            </a:p>
          </p:txBody>
        </p:sp>
        <p:sp>
          <p:nvSpPr>
            <p:cNvPr id="387090" name="Freeform 18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Arial" charset="0"/>
              </a:endParaRPr>
            </a:p>
          </p:txBody>
        </p:sp>
        <p:sp>
          <p:nvSpPr>
            <p:cNvPr id="387091" name="Freeform 19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Arial" charset="0"/>
              </a:endParaRPr>
            </a:p>
          </p:txBody>
        </p:sp>
        <p:sp>
          <p:nvSpPr>
            <p:cNvPr id="387092" name="Freeform 20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Arial" charset="0"/>
              </a:endParaRPr>
            </a:p>
          </p:txBody>
        </p:sp>
        <p:sp>
          <p:nvSpPr>
            <p:cNvPr id="387093" name="Freeform 21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Arial" charset="0"/>
              </a:endParaRPr>
            </a:p>
          </p:txBody>
        </p:sp>
        <p:sp>
          <p:nvSpPr>
            <p:cNvPr id="387094" name="Freeform 22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Arial" charset="0"/>
              </a:endParaRPr>
            </a:p>
          </p:txBody>
        </p:sp>
      </p:grpSp>
      <p:sp>
        <p:nvSpPr>
          <p:cNvPr id="387095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51207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387097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8709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8709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2FE8E4C-A167-401F-9386-130B66F23168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1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riani@unipr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5.png"/><Relationship Id="rId2" Type="http://schemas.openxmlformats.org/officeDocument/2006/relationships/image" Target="../media/image3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5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4.w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57188" y="188913"/>
            <a:ext cx="8329612" cy="17272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DATA MINING PER IL MARKETING (63 ore)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55576" y="1968500"/>
            <a:ext cx="7632848" cy="2684636"/>
          </a:xfrm>
        </p:spPr>
        <p:txBody>
          <a:bodyPr/>
          <a:lstStyle/>
          <a:p>
            <a:pPr marL="0" indent="0" algn="ctr">
              <a:spcBef>
                <a:spcPts val="1800"/>
              </a:spcBef>
              <a:buFontTx/>
              <a:buNone/>
            </a:pPr>
            <a:r>
              <a:rPr lang="it-IT" sz="4000" dirty="0" smtClean="0"/>
              <a:t>Marco Riani</a:t>
            </a:r>
            <a:endParaRPr lang="it-IT" sz="4000" dirty="0"/>
          </a:p>
          <a:p>
            <a:pPr marL="0" indent="0" algn="ctr">
              <a:spcBef>
                <a:spcPts val="1800"/>
              </a:spcBef>
              <a:buFontTx/>
              <a:buNone/>
            </a:pPr>
            <a:r>
              <a:rPr lang="it-IT" sz="2800" dirty="0" smtClean="0">
                <a:hlinkClick r:id="rId3"/>
              </a:rPr>
              <a:t>mriani@unipr.it</a:t>
            </a:r>
            <a:endParaRPr lang="it-IT" sz="2800" dirty="0"/>
          </a:p>
          <a:p>
            <a:pPr marL="0" indent="0" algn="ctr">
              <a:spcBef>
                <a:spcPts val="1800"/>
              </a:spcBef>
              <a:buFontTx/>
              <a:buNone/>
            </a:pPr>
            <a:r>
              <a:rPr lang="it-IT" sz="2800" dirty="0"/>
              <a:t>Sito web </a:t>
            </a:r>
            <a:r>
              <a:rPr lang="it-IT" sz="2800" dirty="0" smtClean="0"/>
              <a:t>del corso</a:t>
            </a:r>
          </a:p>
          <a:p>
            <a:pPr marL="0" indent="0" algn="ctr">
              <a:spcBef>
                <a:spcPts val="1800"/>
              </a:spcBef>
              <a:buFontTx/>
              <a:buNone/>
            </a:pPr>
            <a:r>
              <a:rPr lang="it-IT" sz="2800" b="1" dirty="0">
                <a:solidFill>
                  <a:srgbClr val="66FF33"/>
                </a:solidFill>
              </a:rPr>
              <a:t>http</a:t>
            </a:r>
            <a:r>
              <a:rPr lang="it-IT" sz="2800" b="1" dirty="0" smtClean="0">
                <a:solidFill>
                  <a:srgbClr val="66FF33"/>
                </a:solidFill>
              </a:rPr>
              <a:t>://www.riani.it/DMM</a:t>
            </a:r>
          </a:p>
        </p:txBody>
      </p:sp>
    </p:spTree>
    <p:extLst>
      <p:ext uri="{BB962C8B-B14F-4D97-AF65-F5344CB8AC3E}">
        <p14:creationId xmlns:p14="http://schemas.microsoft.com/office/powerpoint/2010/main" val="172669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smtClean="0"/>
              <a:t>Confronto valori effettivi e valori stimati</a:t>
            </a:r>
          </a:p>
        </p:txBody>
      </p:sp>
      <p:pic>
        <p:nvPicPr>
          <p:cNvPr id="2457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7578725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Destagionalizzazione</a:t>
            </a:r>
          </a:p>
        </p:txBody>
      </p:sp>
      <p:pic>
        <p:nvPicPr>
          <p:cNvPr id="24678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33600"/>
            <a:ext cx="87852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52475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smtClean="0"/>
              <a:t>Serie originaria e serie destagionalizzata</a:t>
            </a:r>
          </a:p>
        </p:txBody>
      </p:sp>
      <p:pic>
        <p:nvPicPr>
          <p:cNvPr id="2478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848100"/>
            <a:ext cx="8691562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7812" name="Group 8"/>
          <p:cNvGrpSpPr>
            <a:grpSpLocks/>
          </p:cNvGrpSpPr>
          <p:nvPr/>
        </p:nvGrpSpPr>
        <p:grpSpPr bwMode="auto">
          <a:xfrm>
            <a:off x="179388" y="836613"/>
            <a:ext cx="8715375" cy="2984500"/>
            <a:chOff x="476" y="981"/>
            <a:chExt cx="5490" cy="1880"/>
          </a:xfrm>
        </p:grpSpPr>
        <p:pic>
          <p:nvPicPr>
            <p:cNvPr id="24781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981"/>
              <a:ext cx="5490" cy="1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7814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95" t="11647" r="68019" b="64993"/>
            <a:stretch>
              <a:fillRect/>
            </a:stretch>
          </p:blipFill>
          <p:spPr bwMode="auto">
            <a:xfrm>
              <a:off x="2018" y="1344"/>
              <a:ext cx="816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Detrendizzazione</a:t>
            </a:r>
          </a:p>
        </p:txBody>
      </p:sp>
      <p:pic>
        <p:nvPicPr>
          <p:cNvPr id="24883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09875"/>
            <a:ext cx="84963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52475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smtClean="0"/>
              <a:t>Serie originaria e serie detrendizzata</a:t>
            </a:r>
          </a:p>
        </p:txBody>
      </p:sp>
      <p:grpSp>
        <p:nvGrpSpPr>
          <p:cNvPr id="249859" name="Group 4"/>
          <p:cNvGrpSpPr>
            <a:grpSpLocks/>
          </p:cNvGrpSpPr>
          <p:nvPr/>
        </p:nvGrpSpPr>
        <p:grpSpPr bwMode="auto">
          <a:xfrm>
            <a:off x="179388" y="836613"/>
            <a:ext cx="8715375" cy="2984500"/>
            <a:chOff x="476" y="981"/>
            <a:chExt cx="5490" cy="1880"/>
          </a:xfrm>
        </p:grpSpPr>
        <p:pic>
          <p:nvPicPr>
            <p:cNvPr id="24986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981"/>
              <a:ext cx="5490" cy="1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986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95" t="11647" r="68019" b="64993"/>
            <a:stretch>
              <a:fillRect/>
            </a:stretch>
          </p:blipFill>
          <p:spPr bwMode="auto">
            <a:xfrm>
              <a:off x="2018" y="1344"/>
              <a:ext cx="816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986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3789363"/>
            <a:ext cx="8983662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smtClean="0"/>
              <a:t>Detrendizzazione e destagionalizzazione</a:t>
            </a:r>
          </a:p>
        </p:txBody>
      </p:sp>
      <p:pic>
        <p:nvPicPr>
          <p:cNvPr id="25088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7663"/>
            <a:ext cx="91440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52475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smtClean="0"/>
              <a:t>Serie originaria e serie detr.-dest.</a:t>
            </a:r>
          </a:p>
        </p:txBody>
      </p:sp>
      <p:grpSp>
        <p:nvGrpSpPr>
          <p:cNvPr id="251907" name="Group 3"/>
          <p:cNvGrpSpPr>
            <a:grpSpLocks/>
          </p:cNvGrpSpPr>
          <p:nvPr/>
        </p:nvGrpSpPr>
        <p:grpSpPr bwMode="auto">
          <a:xfrm>
            <a:off x="179388" y="836613"/>
            <a:ext cx="8715375" cy="2984500"/>
            <a:chOff x="476" y="981"/>
            <a:chExt cx="5490" cy="1880"/>
          </a:xfrm>
        </p:grpSpPr>
        <p:pic>
          <p:nvPicPr>
            <p:cNvPr id="25190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981"/>
              <a:ext cx="5490" cy="1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191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95" t="11647" r="68019" b="64993"/>
            <a:stretch>
              <a:fillRect/>
            </a:stretch>
          </p:blipFill>
          <p:spPr bwMode="auto">
            <a:xfrm>
              <a:off x="2018" y="1344"/>
              <a:ext cx="816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190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3951288"/>
            <a:ext cx="8836025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mtClean="0">
                <a:effectLst/>
              </a:rPr>
              <a:t>Destagionalizzazione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 smtClean="0"/>
              <a:t>Vincolo: la somma dei valori originari deve essere uguale alla somma dei valori destagionalizzati in ogni anno (all’interno del periodo s)</a:t>
            </a:r>
          </a:p>
          <a:p>
            <a:r>
              <a:rPr lang="it-IT" altLang="it-IT" smtClean="0">
                <a:sym typeface="Wingdings" panose="05000000000000000000" pitchFamily="2" charset="2"/>
              </a:rPr>
              <a:t> la somma degli effetti stagionali nel corso dell’anno deve essere zero</a:t>
            </a:r>
          </a:p>
          <a:p>
            <a:r>
              <a:rPr lang="it-IT" altLang="it-IT" smtClean="0">
                <a:sym typeface="Wingdings" panose="05000000000000000000" pitchFamily="2" charset="2"/>
              </a:rPr>
              <a:t>Come si può imporre questo vincolo?</a:t>
            </a: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65312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z="4000" smtClean="0">
                <a:effectLst/>
                <a:sym typeface="Wingdings" panose="05000000000000000000" pitchFamily="2" charset="2"/>
              </a:rPr>
              <a:t>Come si può imporre questo vincolo?</a:t>
            </a:r>
            <a:endParaRPr lang="it-IT" altLang="it-IT" sz="4000" smtClean="0">
              <a:effectLst/>
            </a:endParaRP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 smtClean="0"/>
              <a:t>Nella parametrizzazione che non considera si prendono gli scarti dalla media degli effetti stagionali</a:t>
            </a:r>
          </a:p>
          <a:p>
            <a:r>
              <a:rPr lang="it-IT" altLang="it-IT" smtClean="0"/>
              <a:t>Intercetta = media degli effetti stagionali</a:t>
            </a:r>
          </a:p>
        </p:txBody>
      </p:sp>
    </p:spTree>
    <p:extLst>
      <p:ext uri="{BB962C8B-B14F-4D97-AF65-F5344CB8AC3E}">
        <p14:creationId xmlns:p14="http://schemas.microsoft.com/office/powerpoint/2010/main" val="208275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Terza parametrizzazione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495800"/>
          </a:xfrm>
        </p:spPr>
        <p:txBody>
          <a:bodyPr/>
          <a:lstStyle/>
          <a:p>
            <a:r>
              <a:rPr lang="it-IT" dirty="0" smtClean="0"/>
              <a:t>Vincolo: somma dei coefficienti stagionali pari a zero</a:t>
            </a:r>
          </a:p>
          <a:p>
            <a:r>
              <a:rPr lang="it-IT" dirty="0" smtClean="0"/>
              <a:t>Si parte dalla prima </a:t>
            </a:r>
            <a:r>
              <a:rPr lang="it-IT" dirty="0" err="1" smtClean="0"/>
              <a:t>paraemtrizzazione</a:t>
            </a:r>
            <a:endParaRPr lang="it-IT" dirty="0" smtClean="0"/>
          </a:p>
          <a:p>
            <a:r>
              <a:rPr lang="it-IT" dirty="0" smtClean="0"/>
              <a:t>Si fa la media dei coefficienti stagionali (stima della costante del modello)</a:t>
            </a:r>
          </a:p>
          <a:p>
            <a:r>
              <a:rPr lang="it-IT" dirty="0" smtClean="0"/>
              <a:t>Si prendono gli scarti dalla media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3544" t="1" r="14419" b="-2157"/>
          <a:stretch/>
        </p:blipFill>
        <p:spPr>
          <a:xfrm>
            <a:off x="0" y="4797152"/>
            <a:ext cx="8671159" cy="195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9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smtClean="0"/>
              <a:t>Destagionalizzazione, detrendizzazione delle serie storiche</a:t>
            </a:r>
            <a:endParaRPr lang="it-IT" sz="4800" smtClean="0"/>
          </a:p>
        </p:txBody>
      </p:sp>
      <p:sp>
        <p:nvSpPr>
          <p:cNvPr id="100147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mtClean="0">
                <a:effectLst/>
              </a:rPr>
              <a:t>In simboli p. 141</a:t>
            </a:r>
          </a:p>
        </p:txBody>
      </p:sp>
      <p:pic>
        <p:nvPicPr>
          <p:cNvPr id="309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821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551363"/>
            <a:ext cx="7334250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36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Sessione al computer</a:t>
            </a:r>
          </a:p>
        </p:txBody>
      </p:sp>
      <p:sp>
        <p:nvSpPr>
          <p:cNvPr id="10598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File regrdum2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9144000" cy="640873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it-IT" altLang="it-IT" sz="2800" smtClean="0"/>
              <a:t>1) Grafico ss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it-IT" altLang="it-IT" sz="2800" smtClean="0"/>
              <a:t>2-3) Utilizzando la funzione regr.lin stimare i parametri (trend+stagio) nelle due parametrizzazioni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it-IT" altLang="it-IT" sz="2800" smtClean="0"/>
              <a:t>4) Interpretazione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it-IT" altLang="it-IT" sz="2800" smtClean="0"/>
              <a:t>5) Calcolare i valori stimati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it-IT" altLang="it-IT" sz="2800" smtClean="0"/>
              <a:t>6) Calcolare per entrambe le parametrizzazioni la serie a) destagionalizzata b) detrendizzata c) destagionalizzata e detrendizzata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it-IT" altLang="it-IT" sz="2800" smtClean="0"/>
              <a:t>7) Rappresentare graficamente a) i valori effettivi ed i valori teorici b) la serie destagionalizzata c) la serie detrendizzata d) la serie destagionalizzata e detrendizzata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it-IT" altLang="it-IT" sz="2800" smtClean="0"/>
              <a:t>8) Testare la presenza del trend e verificare il risultato con il componente aggiuntivo "analisi dati"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it-IT" altLang="it-IT" sz="2800" smtClean="0"/>
              <a:t>10) Testare la presenza della componente stagionale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smtClean="0"/>
              <a:t>Testare la presenza della comp. stagionale</a:t>
            </a:r>
          </a:p>
        </p:txBody>
      </p:sp>
      <p:pic>
        <p:nvPicPr>
          <p:cNvPr id="2549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9"/>
          <a:stretch>
            <a:fillRect/>
          </a:stretch>
        </p:blipFill>
        <p:spPr bwMode="auto">
          <a:xfrm>
            <a:off x="1042988" y="1557338"/>
            <a:ext cx="695325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smtClean="0"/>
              <a:t>Testare la presenza della comp. stagionale</a:t>
            </a:r>
          </a:p>
        </p:txBody>
      </p:sp>
      <p:pic>
        <p:nvPicPr>
          <p:cNvPr id="25600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08"/>
          <a:stretch>
            <a:fillRect/>
          </a:stretch>
        </p:blipFill>
        <p:spPr bwMode="auto">
          <a:xfrm>
            <a:off x="395288" y="1916113"/>
            <a:ext cx="518477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0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44"/>
          <a:stretch>
            <a:fillRect/>
          </a:stretch>
        </p:blipFill>
        <p:spPr bwMode="auto">
          <a:xfrm>
            <a:off x="179388" y="3644900"/>
            <a:ext cx="62642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66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42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i="1" smtClean="0">
                <a:effectLst/>
              </a:rPr>
              <a:t>r, R, q, n-k</a:t>
            </a:r>
            <a:r>
              <a:rPr lang="it-IT" altLang="it-IT" smtClean="0">
                <a:effectLst/>
              </a:rPr>
              <a:t>?</a:t>
            </a:r>
          </a:p>
        </p:txBody>
      </p:sp>
      <p:sp>
        <p:nvSpPr>
          <p:cNvPr id="34714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 smtClean="0"/>
          </a:p>
        </p:txBody>
      </p:sp>
      <p:pic>
        <p:nvPicPr>
          <p:cNvPr id="3471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44675"/>
            <a:ext cx="6911975" cy="25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714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797425"/>
            <a:ext cx="2663825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95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7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9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Verifica dell</a:t>
            </a:r>
            <a:r>
              <a:rPr lang="it-IT" smtClean="0"/>
              <a:t>’ipotesi di omoschedasticità</a:t>
            </a:r>
          </a:p>
        </p:txBody>
      </p:sp>
      <p:sp>
        <p:nvSpPr>
          <p:cNvPr id="10659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4" name="Rectangle 4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mtClean="0">
                <a:effectLst/>
              </a:rPr>
              <a:t>Ipotesi di omoschedasticità</a:t>
            </a:r>
          </a:p>
        </p:txBody>
      </p:sp>
      <p:pic>
        <p:nvPicPr>
          <p:cNvPr id="37376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8496300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44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Es. reddito e spesa</a:t>
            </a:r>
          </a:p>
        </p:txBody>
      </p:sp>
      <p:graphicFrame>
        <p:nvGraphicFramePr>
          <p:cNvPr id="49154" name="Object 5"/>
          <p:cNvGraphicFramePr>
            <a:graphicFrameLocks noChangeAspect="1"/>
          </p:cNvGraphicFramePr>
          <p:nvPr/>
        </p:nvGraphicFramePr>
        <p:xfrm>
          <a:off x="179388" y="1798638"/>
          <a:ext cx="8693150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2" name="Grafico" r:id="rId4" imgW="5667280" imgH="3000375" progId="Excel.Chart.8">
                  <p:embed/>
                </p:oleObj>
              </mc:Choice>
              <mc:Fallback>
                <p:oleObj name="Grafico" r:id="rId4" imgW="5667280" imgH="3000375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798638"/>
                        <a:ext cx="8693150" cy="460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Es. reddito e spesa</a:t>
            </a:r>
          </a:p>
        </p:txBody>
      </p:sp>
      <p:graphicFrame>
        <p:nvGraphicFramePr>
          <p:cNvPr id="50178" name="Object 4"/>
          <p:cNvGraphicFramePr>
            <a:graphicFrameLocks noChangeAspect="1"/>
          </p:cNvGraphicFramePr>
          <p:nvPr/>
        </p:nvGraphicFramePr>
        <p:xfrm>
          <a:off x="0" y="1700213"/>
          <a:ext cx="9144000" cy="494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6" name="Grafico" r:id="rId4" imgW="5600843" imgH="3028950" progId="Excel.Chart.8">
                  <p:embed/>
                </p:oleObj>
              </mc:Choice>
              <mc:Fallback>
                <p:oleObj name="Grafico" r:id="rId4" imgW="5600843" imgH="3028950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00213"/>
                        <a:ext cx="9144000" cy="494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662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Serie storica della vendita di un bene</a:t>
            </a:r>
            <a:endParaRPr lang="it-IT" sz="4000" smtClean="0"/>
          </a:p>
        </p:txBody>
      </p:sp>
      <p:pic>
        <p:nvPicPr>
          <p:cNvPr id="23859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5825"/>
            <a:ext cx="897255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Test di omoschedasticità</a:t>
            </a:r>
          </a:p>
        </p:txBody>
      </p:sp>
      <p:pic>
        <p:nvPicPr>
          <p:cNvPr id="2580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914400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smtClean="0"/>
              <a:t>Si può utilizzare il rapporto che segue?</a:t>
            </a:r>
          </a:p>
        </p:txBody>
      </p:sp>
      <p:pic>
        <p:nvPicPr>
          <p:cNvPr id="2590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30425"/>
            <a:ext cx="7921625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Test di omoschedasticità</a:t>
            </a:r>
          </a:p>
        </p:txBody>
      </p:sp>
      <p:pic>
        <p:nvPicPr>
          <p:cNvPr id="2600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792162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10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3500438"/>
            <a:ext cx="90709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10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941888"/>
            <a:ext cx="7645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1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/>
          </a:p>
        </p:txBody>
      </p:sp>
      <p:sp>
        <p:nvSpPr>
          <p:cNvPr id="26112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Il suddetto criterio per l'omoschedasticità può anche essere applicato quando l'ipotesi alternativa stabilisca che la varianza delle perturbazioni è una funzione crescente di una delle variabili esplicative del modello. La procedura consiste quindi nel riordinare le osservazioni secondo i valori crescenti di quella particolare variabile.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28600"/>
            <a:ext cx="8362950" cy="2336800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/>
              <a:t>Riordinare le osservazioni secondo i valori crescenti di quella particolare variabile.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49725"/>
            <a:ext cx="8229600" cy="1946275"/>
          </a:xfrm>
        </p:spPr>
        <p:txBody>
          <a:bodyPr/>
          <a:lstStyle/>
          <a:p>
            <a:pPr eaLnBrk="1" hangingPunct="1"/>
            <a:r>
              <a:rPr lang="it-IT" altLang="it-IT" smtClean="0"/>
              <a:t>Funzione di EXCEL cerca.vert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si può tenere conto della presenza di </a:t>
            </a:r>
            <a:r>
              <a:rPr lang="it-IT" dirty="0" err="1"/>
              <a:t>eteroschedasticità</a:t>
            </a:r>
            <a:r>
              <a:rPr lang="it-IT" dirty="0"/>
              <a:t>?</a:t>
            </a:r>
            <a:br>
              <a:rPr lang="it-IT" dirty="0"/>
            </a:b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772816"/>
                <a:ext cx="8229600" cy="1656184"/>
              </a:xfrm>
            </p:spPr>
            <p:txBody>
              <a:bodyPr/>
              <a:lstStyle/>
              <a:p>
                <a:r>
                  <a:rPr lang="it-IT" dirty="0" smtClean="0"/>
                  <a:t>La matrice di covarianze di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 è</m:t>
                    </m:r>
                  </m:oMath>
                </a14:m>
                <a:endParaRPr lang="it-IT" dirty="0" smtClean="0"/>
              </a:p>
              <a:p>
                <a:endParaRPr lang="it-IT" dirty="0"/>
              </a:p>
              <a:p>
                <a:endParaRPr lang="it-IT" dirty="0" smtClean="0"/>
              </a:p>
              <a:p>
                <a:endParaRPr lang="it-IT" dirty="0"/>
              </a:p>
              <a:p>
                <a:endParaRPr lang="it-IT" dirty="0" smtClean="0"/>
              </a:p>
              <a:p>
                <a:r>
                  <a:rPr lang="it-IT" dirty="0" smtClean="0"/>
                  <a:t>A volte è utile scrivere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/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dirty="0" smtClean="0"/>
                  <a:t> e si impone il vincolo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𝑡𝑟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nary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772816"/>
                <a:ext cx="8229600" cy="1656184"/>
              </a:xfrm>
              <a:blipFill>
                <a:blip r:embed="rId2"/>
                <a:stretch>
                  <a:fillRect l="-1704" t="-4779" b="-1558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uppo 8"/>
          <p:cNvGrpSpPr/>
          <p:nvPr/>
        </p:nvGrpSpPr>
        <p:grpSpPr>
          <a:xfrm>
            <a:off x="289618" y="2708920"/>
            <a:ext cx="8832345" cy="1603048"/>
            <a:chOff x="179512" y="2276872"/>
            <a:chExt cx="8832345" cy="1603048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 rotWithShape="1">
            <a:blip r:embed="rId3"/>
            <a:srcRect b="47411"/>
            <a:stretch/>
          </p:blipFill>
          <p:spPr>
            <a:xfrm>
              <a:off x="179512" y="2276872"/>
              <a:ext cx="8832345" cy="1603048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3"/>
            <a:srcRect l="18429" t="73146" r="70509" b="12883"/>
            <a:stretch/>
          </p:blipFill>
          <p:spPr>
            <a:xfrm>
              <a:off x="863080" y="3284984"/>
              <a:ext cx="977030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491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Conseguenze della presenza di </a:t>
            </a:r>
            <a:r>
              <a:rPr lang="it-IT" dirty="0" err="1" smtClean="0"/>
              <a:t>eteroschedasticità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stima della matrice di covarianze di beta cappello è inappropriata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La stima appropriata è 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59685" t="37667" r="11349" b="12825"/>
          <a:stretch/>
        </p:blipFill>
        <p:spPr>
          <a:xfrm>
            <a:off x="1475656" y="4941168"/>
            <a:ext cx="5170176" cy="601182"/>
          </a:xfrm>
          <a:prstGeom prst="rect">
            <a:avLst/>
          </a:prstGeom>
        </p:spPr>
      </p:pic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940452"/>
              </p:ext>
            </p:extLst>
          </p:nvPr>
        </p:nvGraphicFramePr>
        <p:xfrm>
          <a:off x="1691680" y="2924944"/>
          <a:ext cx="4579937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1" name="Equation" r:id="rId4" imgW="1282680" imgH="241200" progId="Equation.3">
                  <p:embed/>
                </p:oleObj>
              </mc:Choice>
              <mc:Fallback>
                <p:oleObj name="Equation" r:id="rId4" imgW="1282680" imgH="2412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924944"/>
                        <a:ext cx="4579937" cy="866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416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Come cambia la nostra stima di beta cappello?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600200"/>
                <a:ext cx="8579296" cy="4495800"/>
              </a:xfrm>
            </p:spPr>
            <p:txBody>
              <a:bodyPr/>
              <a:lstStyle/>
              <a:p>
                <a:r>
                  <a:rPr lang="it-IT" dirty="0" smtClean="0"/>
                  <a:t>Caso 1: Matrice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it-IT" dirty="0" smtClean="0"/>
                  <a:t> nota (o supposta nota)</a:t>
                </a:r>
              </a:p>
              <a:p>
                <a:r>
                  <a:rPr lang="it-IT" dirty="0" smtClean="0"/>
                  <a:t>Si trasforma il modello di regressione come segue P=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−1/2</m:t>
                        </m:r>
                      </m:sup>
                    </m:sSup>
                  </m:oMath>
                </a14:m>
                <a:r>
                  <a:rPr lang="it-IT" dirty="0" smtClean="0"/>
                  <a:t>  </a:t>
                </a:r>
                <a:r>
                  <a:rPr lang="it-IT" sz="2400" dirty="0" smtClean="0"/>
                  <a:t>(</a:t>
                </a:r>
                <a:r>
                  <a:rPr lang="it-IT" sz="2400" dirty="0" err="1" smtClean="0"/>
                  <a:t>oss</a:t>
                </a:r>
                <a:r>
                  <a:rPr lang="it-IT" sz="2400" dirty="0" smtClean="0"/>
                  <a:t>. in </a:t>
                </a:r>
                <a:r>
                  <a:rPr lang="it-IT" sz="2400" dirty="0" err="1" smtClean="0"/>
                  <a:t>excel</a:t>
                </a:r>
                <a:r>
                  <a:rPr lang="it-IT" sz="2400" dirty="0" smtClean="0"/>
                  <a:t> le zone che contengono PX e </a:t>
                </a:r>
                <a:r>
                  <a:rPr lang="it-IT" sz="2400" dirty="0" err="1" smtClean="0"/>
                  <a:t>Py</a:t>
                </a:r>
                <a:r>
                  <a:rPr lang="it-IT" sz="2400" dirty="0" smtClean="0"/>
                  <a:t> saranno denominate </a:t>
                </a:r>
                <a:r>
                  <a:rPr lang="it-IT" sz="2400" dirty="0" err="1" smtClean="0"/>
                  <a:t>Xw</a:t>
                </a:r>
                <a:r>
                  <a:rPr lang="it-IT" sz="2400" dirty="0" smtClean="0"/>
                  <a:t> e </a:t>
                </a:r>
                <a:r>
                  <a:rPr lang="it-IT" sz="2400" dirty="0" err="1" smtClean="0"/>
                  <a:t>yw</a:t>
                </a:r>
                <a:r>
                  <a:rPr lang="it-IT" sz="2400" dirty="0" smtClean="0"/>
                  <a:t>)</a:t>
                </a: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600200"/>
                <a:ext cx="8579296" cy="4495800"/>
              </a:xfrm>
              <a:blipFill>
                <a:blip r:embed="rId2"/>
                <a:stretch>
                  <a:fillRect l="-1635" t="-176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149080"/>
            <a:ext cx="6755798" cy="254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9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08520" y="228600"/>
            <a:ext cx="9252520" cy="1143000"/>
          </a:xfrm>
        </p:spPr>
        <p:txBody>
          <a:bodyPr/>
          <a:lstStyle/>
          <a:p>
            <a:r>
              <a:rPr lang="it-IT" sz="3600" dirty="0" smtClean="0"/>
              <a:t>Stimatore WLS (</a:t>
            </a:r>
            <a:r>
              <a:rPr lang="it-IT" sz="3600" dirty="0" err="1" smtClean="0"/>
              <a:t>weighted</a:t>
            </a:r>
            <a:r>
              <a:rPr lang="it-IT" sz="3600" dirty="0" smtClean="0"/>
              <a:t> </a:t>
            </a:r>
            <a:r>
              <a:rPr lang="it-IT" sz="3600" dirty="0" err="1" smtClean="0"/>
              <a:t>least</a:t>
            </a:r>
            <a:r>
              <a:rPr lang="it-IT" sz="3600" dirty="0" smtClean="0"/>
              <a:t> </a:t>
            </a:r>
            <a:r>
              <a:rPr lang="it-IT" sz="3600" dirty="0" err="1" smtClean="0"/>
              <a:t>squares</a:t>
            </a:r>
            <a:r>
              <a:rPr lang="it-IT" sz="3600" dirty="0" smtClean="0"/>
              <a:t>) o GLS (</a:t>
            </a:r>
            <a:r>
              <a:rPr lang="it-IT" sz="3600" dirty="0" err="1" smtClean="0"/>
              <a:t>generalized</a:t>
            </a:r>
            <a:r>
              <a:rPr lang="it-IT" sz="3600" dirty="0" smtClean="0"/>
              <a:t> </a:t>
            </a:r>
            <a:r>
              <a:rPr lang="it-IT" sz="3600" dirty="0" err="1" smtClean="0"/>
              <a:t>least</a:t>
            </a:r>
            <a:r>
              <a:rPr lang="it-IT" sz="3600" dirty="0" smtClean="0"/>
              <a:t> </a:t>
            </a:r>
            <a:r>
              <a:rPr lang="it-IT" sz="3600" dirty="0" err="1" smtClean="0"/>
              <a:t>squares</a:t>
            </a:r>
            <a:r>
              <a:rPr lang="it-IT" sz="3600" dirty="0" smtClean="0"/>
              <a:t>))</a:t>
            </a:r>
            <a:endParaRPr lang="it-IT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4437112"/>
                <a:ext cx="8075240" cy="242088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=1/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dirty="0" smtClean="0">
                    <a:sym typeface="Wingdings" panose="05000000000000000000" pitchFamily="2" charset="2"/>
                  </a:rPr>
                  <a:t> le osservazioni con la varianza più piccola ricevono un peso più grande nel calcolo delle somme e di conseguenza hanno un effetto più grande sulle stime</a:t>
                </a: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4437112"/>
                <a:ext cx="8075240" cy="2420888"/>
              </a:xfrm>
              <a:blipFill>
                <a:blip r:embed="rId2"/>
                <a:stretch>
                  <a:fillRect t="-3275" r="-2492" b="-1284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556792"/>
            <a:ext cx="6040808" cy="116285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3284984"/>
            <a:ext cx="4091786" cy="117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435280" cy="680120"/>
          </a:xfrm>
        </p:spPr>
        <p:txBody>
          <a:bodyPr/>
          <a:lstStyle/>
          <a:p>
            <a:r>
              <a:rPr lang="it-IT" dirty="0" smtClean="0"/>
              <a:t>Come si scelgono gli </a:t>
            </a:r>
            <a:r>
              <a:rPr lang="el-GR" dirty="0"/>
              <a:t>ω</a:t>
            </a:r>
            <a:r>
              <a:rPr lang="it-IT" dirty="0"/>
              <a:t>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980728"/>
                <a:ext cx="8301608" cy="5688632"/>
              </a:xfrm>
            </p:spPr>
            <p:txBody>
              <a:bodyPr/>
              <a:lstStyle/>
              <a:p>
                <a:r>
                  <a:rPr lang="it-IT" dirty="0" smtClean="0"/>
                  <a:t>Solitamente si assume che la varianza sia proporzionale ad uno dei </a:t>
                </a:r>
                <a:r>
                  <a:rPr lang="it-IT" dirty="0" err="1" smtClean="0"/>
                  <a:t>regressori</a:t>
                </a:r>
                <a:r>
                  <a:rPr lang="it-IT" dirty="0" smtClean="0"/>
                  <a:t> oppure al suo quadrato. </a:t>
                </a:r>
              </a:p>
              <a:p>
                <a:r>
                  <a:rPr lang="it-IT" dirty="0" smtClean="0"/>
                  <a:t>Ad esempio se </a:t>
                </a:r>
              </a:p>
              <a:p>
                <a:r>
                  <a:rPr lang="it-IT" dirty="0" smtClean="0"/>
                  <a:t>il modello di regressione trasformato diventa</a:t>
                </a:r>
              </a:p>
              <a:p>
                <a:endParaRPr lang="it-IT" dirty="0"/>
              </a:p>
              <a:p>
                <a:r>
                  <a:rPr lang="it-IT" dirty="0" smtClean="0"/>
                  <a:t>Se la varianza è proporzionale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it-IT" dirty="0" smtClean="0"/>
                  <a:t> invece di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it-IT" dirty="0" smtClean="0"/>
                  <a:t> allora si moltiplica ciascuna osservazione è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1/√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it-IT" dirty="0" smtClean="0"/>
                  <a:t>invece di 1/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980728"/>
                <a:ext cx="8301608" cy="5688632"/>
              </a:xfrm>
              <a:blipFill>
                <a:blip r:embed="rId2"/>
                <a:stretch>
                  <a:fillRect l="-1689" t="-1393" r="-301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t="17411"/>
          <a:stretch/>
        </p:blipFill>
        <p:spPr>
          <a:xfrm>
            <a:off x="2267744" y="4008329"/>
            <a:ext cx="4572396" cy="69861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2492896"/>
            <a:ext cx="1379340" cy="6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6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7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800" smtClean="0"/>
              <a:t>Modello trend + stagionalità + componente erratica</a:t>
            </a:r>
          </a:p>
        </p:txBody>
      </p:sp>
      <p:sp>
        <p:nvSpPr>
          <p:cNvPr id="10526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/>
              <p:cNvSpPr>
                <a:spLocks noGrp="1"/>
              </p:cNvSpPr>
              <p:nvPr>
                <p:ph type="title"/>
              </p:nvPr>
            </p:nvSpPr>
            <p:spPr>
              <a:xfrm>
                <a:off x="395536" y="188640"/>
                <a:ext cx="8229600" cy="1440160"/>
              </a:xfrm>
            </p:spPr>
            <p:txBody>
              <a:bodyPr/>
              <a:lstStyle/>
              <a:p>
                <a:r>
                  <a:rPr lang="it-IT" dirty="0" smtClean="0"/>
                  <a:t>Caso 2: </a:t>
                </a:r>
                <a:r>
                  <a:rPr lang="it-IT" dirty="0"/>
                  <a:t>Matrice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it-IT" dirty="0" smtClean="0"/>
                  <a:t> non nota </a:t>
                </a:r>
                <a:r>
                  <a:rPr lang="it-IT" dirty="0"/>
                  <a:t/>
                </a:r>
                <a:br>
                  <a:rPr lang="it-IT" dirty="0"/>
                </a:br>
                <a:endParaRPr lang="it-IT" dirty="0"/>
              </a:p>
            </p:txBody>
          </p:sp>
        </mc:Choice>
        <mc:Fallback xmlns="">
          <p:sp>
            <p:nvSpPr>
              <p:cNvPr id="2" name="Tito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5536" y="188640"/>
                <a:ext cx="8229600" cy="1440160"/>
              </a:xfrm>
              <a:blipFill>
                <a:blip r:embed="rId2"/>
                <a:stretch>
                  <a:fillRect t="-93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t-IT" dirty="0" smtClean="0"/>
                  <a:t>Le formulazioni tipiche sono</a:t>
                </a:r>
              </a:p>
              <a:p>
                <a:endParaRPr lang="it-IT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it-IT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dirty="0" smtClean="0"/>
                  <a:t> </a:t>
                </a:r>
              </a:p>
              <a:p>
                <a:endParaRPr lang="it-IT" dirty="0" smtClean="0"/>
              </a:p>
              <a:p>
                <a:r>
                  <a:rPr lang="it-IT" dirty="0" smtClean="0"/>
                  <a:t>oppure</a:t>
                </a:r>
              </a:p>
              <a:p>
                <a:endParaRPr lang="it-IT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bSup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4" t="-176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1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step</a:t>
            </a:r>
            <a:r>
              <a:rPr lang="it-IT" dirty="0" smtClean="0"/>
              <a:t> </a:t>
            </a:r>
            <a:r>
              <a:rPr lang="it-IT" dirty="0" err="1" smtClean="0"/>
              <a:t>estimation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t-IT" dirty="0" smtClean="0"/>
                  <a:t>1) Si calcolano le stime tradizionali OLS e si prendono i residui</a:t>
                </a:r>
              </a:p>
              <a:p>
                <a:r>
                  <a:rPr lang="it-IT" dirty="0" smtClean="0"/>
                  <a:t>L’idea è che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it-IT" b="0" i="1" smtClean="0">
                        <a:latin typeface="Cambria Math" panose="02040503050406030204" pitchFamily="18" charset="0"/>
                      </a:rPr>
                      <m:t>≈</m:t>
                    </m:r>
                    <m:sSubSup>
                      <m:sSub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m:rPr>
                        <m:nor/>
                      </m:rPr>
                      <a:rPr lang="it-IT" b="0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/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it-IT" dirty="0"/>
              </a:p>
              <a:p>
                <a:r>
                  <a:rPr lang="it-IT" dirty="0" smtClean="0"/>
                  <a:t>2) Se il modello eteroschedastico è </a:t>
                </a:r>
                <a:endParaRPr lang="it-IT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it-IT" dirty="0" smtClean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it-IT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 smtClean="0"/>
                  <a:t>  si regrediscono i residui al 	quadrato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it-IT" dirty="0" smtClean="0"/>
                  <a:t> sulle variabili z e si stima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it-IT" dirty="0" smtClean="0"/>
                  <a:t> 	e quindi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dirty="0" smtClean="0"/>
                  <a:t> </a:t>
                </a:r>
              </a:p>
              <a:p>
                <a:r>
                  <a:rPr lang="it-IT" dirty="0" smtClean="0"/>
                  <a:t>3) Si trasforma il modello di regressione utilizzando   </a:t>
                </a:r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764" r="-3185" b="-1533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17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 il modello è 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2420888"/>
                <a:ext cx="8147248" cy="3675112"/>
              </a:xfrm>
            </p:spPr>
            <p:txBody>
              <a:bodyPr/>
              <a:lstStyle/>
              <a:p>
                <a:r>
                  <a:rPr lang="it-IT" dirty="0" smtClean="0"/>
                  <a:t>La regressione ausiliaria diventa</a:t>
                </a:r>
              </a:p>
              <a:p>
                <a:endParaRPr lang="it-IT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bSup>
                  </m:oMath>
                </a14:m>
                <a:endParaRPr lang="it-IT" dirty="0" smtClean="0"/>
              </a:p>
              <a:p>
                <a:endParaRPr lang="it-IT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func>
                          <m:func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it-IT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bSup>
                              <m:sSubSup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func>
                        <m:r>
                          <a:rPr lang="it-IT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it-IT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p>
                              <m:sSup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func>
                              <m:func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it-IT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func>
                          </m:e>
                        </m:func>
                      </m:e>
                      <m:sub/>
                      <m:sup/>
                    </m:sSubSup>
                  </m:oMath>
                </a14:m>
                <a:endParaRPr lang="it-IT" dirty="0" smtClean="0"/>
              </a:p>
              <a:p>
                <a:r>
                  <a:rPr lang="it-IT" dirty="0" smtClean="0"/>
                  <a:t>la </a:t>
                </a:r>
                <a:r>
                  <a:rPr lang="it-IT" dirty="0" err="1" smtClean="0"/>
                  <a:t>slope</a:t>
                </a:r>
                <a:r>
                  <a:rPr lang="it-IT" dirty="0" smtClean="0"/>
                  <a:t> di questa regressione ausiliaria è la stima di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2420888"/>
                <a:ext cx="8147248" cy="3675112"/>
              </a:xfrm>
              <a:blipFill>
                <a:blip r:embed="rId2"/>
                <a:stretch>
                  <a:fillRect l="-1722" t="-2156" r="-1048" b="-180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t="17496" r="61775" b="4017"/>
          <a:stretch/>
        </p:blipFill>
        <p:spPr>
          <a:xfrm>
            <a:off x="2771800" y="1412776"/>
            <a:ext cx="2429383" cy="68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0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2653"/>
            <a:ext cx="8229600" cy="958075"/>
          </a:xfrm>
        </p:spPr>
        <p:txBody>
          <a:bodyPr/>
          <a:lstStyle/>
          <a:p>
            <a:r>
              <a:rPr lang="it-IT" dirty="0" smtClean="0"/>
              <a:t>Scrittura generale 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24744"/>
                <a:ext cx="8363272" cy="468322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𝑒𝑥𝑝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it-IT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/>
                    </m:sSup>
                  </m:oMath>
                </a14:m>
                <a:endParaRPr lang="it-IT" dirty="0" smtClean="0"/>
              </a:p>
              <a:p>
                <a:r>
                  <a:rPr lang="it-IT" dirty="0" smtClean="0"/>
                  <a:t>Se il vettore delle z è uno scalare, ossia c’è una sola variabile,  e si considera il log(z) il modello eteroschedastico diventa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it-IT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bSup>
                      </m:e>
                      <m:sup/>
                    </m:sSup>
                  </m:oMath>
                </a14:m>
                <a:r>
                  <a:rPr lang="it-IT" dirty="0" smtClean="0"/>
                  <a:t> </a:t>
                </a:r>
              </a:p>
              <a:p>
                <a:r>
                  <a:rPr lang="it-IT" dirty="0" smtClean="0"/>
                  <a:t>In generale se si z non è uno scalare e si prendono tutti i log di ogni variabile z (supponiamo siano in numero r) il modello </a:t>
                </a:r>
                <a:r>
                  <a:rPr lang="it-IT" dirty="0"/>
                  <a:t>eteroschedastico </a:t>
                </a:r>
                <a:r>
                  <a:rPr lang="it-IT" dirty="0" smtClean="0"/>
                  <a:t>diventa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it-IT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nary>
                      <m:naryPr>
                        <m:chr m:val="∏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sSubSup>
                          <m:sSub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</m:sSubSup>
                      </m:e>
                    </m:nary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24744"/>
                <a:ext cx="8363272" cy="4683224"/>
              </a:xfrm>
              <a:blipFill>
                <a:blip r:embed="rId2"/>
                <a:stretch>
                  <a:fillRect l="-1676" r="-2551" b="-229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239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Previsioni nel modello eteroschedastico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t-IT" dirty="0" smtClean="0"/>
                  <a:t>Nel modello OLS </a:t>
                </a:r>
              </a:p>
              <a:p>
                <a:endParaRPr lang="it-IT" dirty="0"/>
              </a:p>
              <a:p>
                <a:endParaRPr lang="it-IT" dirty="0" smtClean="0"/>
              </a:p>
              <a:p>
                <a:endParaRPr lang="it-IT" dirty="0"/>
              </a:p>
              <a:p>
                <a:endParaRPr lang="it-IT" dirty="0" smtClean="0"/>
              </a:p>
              <a:p>
                <a:endParaRPr lang="it-IT" dirty="0"/>
              </a:p>
              <a:p>
                <a:r>
                  <a:rPr lang="it-IT" dirty="0" smtClean="0"/>
                  <a:t>Nel modello GLS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it-IT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dirty="0" smtClean="0"/>
                  <a:t> è la stima di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it-IT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 smtClean="0"/>
                  <a:t>nel modello trasformato </a:t>
                </a:r>
              </a:p>
              <a:p>
                <a:r>
                  <a:rPr lang="it-IT" dirty="0" smtClean="0"/>
                  <a:t>X’X diventa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it-IT" i="1" dirty="0" smtClean="0">
                        <a:latin typeface="Cambria Math" panose="02040503050406030204" pitchFamily="18" charset="0"/>
                      </a:rPr>
                      <m:t>’</m:t>
                    </m:r>
                    <m:sSup>
                      <m:sSupPr>
                        <m:ctrlPr>
                          <a:rPr lang="it-IT" b="0" i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 b="0" i="0" dirty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it-IT" b="0" i="0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it-IT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it-IT" dirty="0" smtClean="0"/>
                  <a:t> </a:t>
                </a:r>
                <a:r>
                  <a:rPr lang="it-IT" dirty="0" smtClean="0"/>
                  <a:t>e </a:t>
                </a:r>
                <a14:m>
                  <m:oMath xmlns:m="http://schemas.openxmlformats.org/officeDocument/2006/math"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it-IT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it-IT" b="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it-IT" b="0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it-IT" b="0" i="0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b>
                      <m:sSubPr>
                        <m:ctrlPr>
                          <a:rPr lang="it-IT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it-IT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𝐺𝐿𝑆</m:t>
                        </m:r>
                      </m:sub>
                    </m:sSub>
                  </m:oMath>
                </a14:m>
                <a:endParaRPr lang="it-IT" dirty="0"/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64" b="-200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24"/>
          <a:stretch/>
        </p:blipFill>
        <p:spPr bwMode="auto">
          <a:xfrm>
            <a:off x="179512" y="2348880"/>
            <a:ext cx="8816975" cy="75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9000"/>
            <a:ext cx="658812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90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File di </a:t>
            </a:r>
            <a:r>
              <a:rPr lang="it-IT" dirty="0" err="1" smtClean="0"/>
              <a:t>excel</a:t>
            </a:r>
            <a:r>
              <a:rPr lang="it-IT" dirty="0" smtClean="0"/>
              <a:t> EteroModel.xlsx</a:t>
            </a:r>
            <a:endParaRPr lang="it-IT" dirty="0"/>
          </a:p>
        </p:txBody>
      </p:sp>
      <p:sp>
        <p:nvSpPr>
          <p:cNvPr id="4" name="CasellaDiTesto 1"/>
          <p:cNvSpPr txBox="1">
            <a:spLocks noGrp="1"/>
          </p:cNvSpPr>
          <p:nvPr>
            <p:ph idx="1"/>
          </p:nvPr>
        </p:nvSpPr>
        <p:spPr>
          <a:xfrm>
            <a:off x="0" y="1196752"/>
            <a:ext cx="9036496" cy="5661248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La zona B2:F73 del foglio dati contiene informazioni sulle seguenti variabili per 72 individui</a:t>
            </a:r>
          </a:p>
          <a:p>
            <a:r>
              <a:rPr lang="it-IT" sz="1600" dirty="0"/>
              <a:t>Età</a:t>
            </a:r>
          </a:p>
          <a:p>
            <a:r>
              <a:rPr lang="it-IT" sz="1600" dirty="0"/>
              <a:t>Casa di proprietà (variabile dicotomica)</a:t>
            </a:r>
          </a:p>
          <a:p>
            <a:r>
              <a:rPr lang="it-IT" sz="1600" dirty="0"/>
              <a:t>Reddito</a:t>
            </a:r>
          </a:p>
          <a:p>
            <a:r>
              <a:rPr lang="it-IT" sz="1600" dirty="0"/>
              <a:t>Reddito elevato al quadrato</a:t>
            </a:r>
          </a:p>
          <a:p>
            <a:r>
              <a:rPr lang="it-IT" sz="1600" dirty="0"/>
              <a:t>Spesa mensile per l'acquisto di un determinato bene</a:t>
            </a:r>
          </a:p>
          <a:p>
            <a:r>
              <a:rPr lang="it-IT" sz="1600" dirty="0" smtClean="0"/>
              <a:t>1</a:t>
            </a:r>
            <a:r>
              <a:rPr lang="it-IT" sz="1600" dirty="0"/>
              <a:t>) Costruire il diagramma di dispersione tra Reddito (asse x) e spesa (asse y) e commentare l'eventuale presenza di </a:t>
            </a:r>
            <a:r>
              <a:rPr lang="it-IT" sz="1600" dirty="0" err="1"/>
              <a:t>eteroschedasticità</a:t>
            </a:r>
            <a:endParaRPr lang="it-IT" sz="1600" dirty="0"/>
          </a:p>
          <a:p>
            <a:r>
              <a:rPr lang="it-IT" sz="1600" dirty="0" smtClean="0"/>
              <a:t>2</a:t>
            </a:r>
            <a:r>
              <a:rPr lang="it-IT" sz="1600" dirty="0"/>
              <a:t>) Calcolare le stime OLS del modello di regressione in cui la variabile dipendente è la spesa e le variabili esplicative sono l'età, la casa di proprietà, il reddito ed il quadrato del reddito</a:t>
            </a:r>
          </a:p>
          <a:p>
            <a:r>
              <a:rPr lang="it-IT" sz="1600" dirty="0" smtClean="0"/>
              <a:t>3</a:t>
            </a:r>
            <a:r>
              <a:rPr lang="it-IT" sz="1600" dirty="0"/>
              <a:t>) Scrivere un programma che consenta automaticamente di calcolare le stime GLS in un modello in cui la varianza della i-esima osservazione è modellata come </a:t>
            </a:r>
            <a:r>
              <a:rPr lang="el-GR" sz="1600" dirty="0"/>
              <a:t>σ</a:t>
            </a:r>
            <a:r>
              <a:rPr lang="it-IT" sz="1600" baseline="30000" dirty="0"/>
              <a:t>2</a:t>
            </a:r>
            <a:r>
              <a:rPr lang="it-IT" sz="1600" dirty="0"/>
              <a:t>  (reddito)</a:t>
            </a:r>
            <a:r>
              <a:rPr lang="el-G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it-IT" sz="1600" dirty="0"/>
              <a:t>. Calcolare le stime GLS di questo modello.</a:t>
            </a:r>
          </a:p>
          <a:p>
            <a:r>
              <a:rPr lang="it-IT" sz="1600" dirty="0" smtClean="0"/>
              <a:t>4</a:t>
            </a:r>
            <a:r>
              <a:rPr lang="it-IT" sz="1600" dirty="0"/>
              <a:t>) Calcolare le stime GLS nel caso in cui il parametro </a:t>
            </a:r>
            <a:r>
              <a:rPr lang="el-GR" sz="1600" dirty="0"/>
              <a:t>α</a:t>
            </a:r>
            <a:r>
              <a:rPr lang="it-IT" sz="1600" dirty="0"/>
              <a:t> dell'equazione eteroschedastica venga stimato in base ai dati</a:t>
            </a:r>
          </a:p>
          <a:p>
            <a:r>
              <a:rPr lang="it-IT" sz="1600" dirty="0" smtClean="0"/>
              <a:t>5</a:t>
            </a:r>
            <a:r>
              <a:rPr lang="it-IT" sz="1600" dirty="0"/>
              <a:t>) Scrivere un programma che consenta di visualizzare un intervallo di confidenza al 95% della stima della spesa al variare del reddito da 2 a 10 (con passo della sequenza 0.1) per un individuo che presenta una età prefissata e sia proprietario (o meno) della casa in cui vive. Confrontare le previsioni OLS con le previsione GLS (</a:t>
            </a:r>
            <a:r>
              <a:rPr lang="it-IT" sz="1600" dirty="0" err="1"/>
              <a:t>alpha</a:t>
            </a:r>
            <a:r>
              <a:rPr lang="it-IT" sz="1600" dirty="0"/>
              <a:t> stimato in base ai dati). Commentare i risultati ottenuti. </a:t>
            </a:r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88433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Digramam</a:t>
            </a:r>
            <a:r>
              <a:rPr lang="it-IT" dirty="0" smtClean="0"/>
              <a:t> di dispersione spesa vs reddito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628800"/>
            <a:ext cx="8126770" cy="491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6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Confronto tra intervalli di confidenza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3670" r="4208"/>
          <a:stretch/>
        </p:blipFill>
        <p:spPr>
          <a:xfrm>
            <a:off x="62630" y="2564904"/>
            <a:ext cx="4296428" cy="278916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252" y="2564904"/>
            <a:ext cx="4642896" cy="280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6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800" smtClean="0"/>
              <a:t>Test per l’ipotesi di autocorrelazione nei residui</a:t>
            </a:r>
          </a:p>
        </p:txBody>
      </p:sp>
      <p:sp>
        <p:nvSpPr>
          <p:cNvPr id="1017860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67531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Coefficiente di autocorrelazione</a:t>
            </a:r>
          </a:p>
        </p:txBody>
      </p:sp>
      <p:pic>
        <p:nvPicPr>
          <p:cNvPr id="2641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83566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01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62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5365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Primo modo per X</a:t>
            </a:r>
            <a:endParaRPr lang="it-IT" sz="4000" smtClean="0"/>
          </a:p>
        </p:txBody>
      </p:sp>
      <p:pic>
        <p:nvPicPr>
          <p:cNvPr id="2406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000125"/>
            <a:ext cx="6905625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Punto di partenza</a:t>
            </a:r>
          </a:p>
        </p:txBody>
      </p:sp>
      <p:sp>
        <p:nvSpPr>
          <p:cNvPr id="266247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005263"/>
            <a:ext cx="8229600" cy="2090737"/>
          </a:xfrm>
        </p:spPr>
        <p:txBody>
          <a:bodyPr/>
          <a:lstStyle/>
          <a:p>
            <a:r>
              <a:rPr lang="it-IT" altLang="it-IT" sz="2800" smtClean="0"/>
              <a:t>Se le perturbazioni sono incorrelate con la stessa varianza otteniamo 2</a:t>
            </a:r>
            <a:r>
              <a:rPr lang="el-GR" altLang="it-IT" sz="2800" smtClean="0">
                <a:cs typeface="Arial" panose="020B0604020202020204" pitchFamily="34" charset="0"/>
              </a:rPr>
              <a:t>σ</a:t>
            </a:r>
            <a:r>
              <a:rPr lang="it-IT" altLang="it-IT" sz="2800" baseline="30000" smtClean="0">
                <a:cs typeface="Arial" panose="020B0604020202020204" pitchFamily="34" charset="0"/>
              </a:rPr>
              <a:t>2</a:t>
            </a:r>
          </a:p>
          <a:p>
            <a:r>
              <a:rPr lang="it-IT" altLang="it-IT" sz="2800" smtClean="0">
                <a:cs typeface="Arial" panose="020B0604020202020204" pitchFamily="34" charset="0"/>
              </a:rPr>
              <a:t>Se le perturbazioni sono correlate positivamente otteniamo </a:t>
            </a:r>
            <a:r>
              <a:rPr lang="it-IT" altLang="it-IT" sz="2800" smtClean="0"/>
              <a:t>2</a:t>
            </a:r>
            <a:r>
              <a:rPr lang="el-GR" altLang="it-IT" sz="2800" smtClean="0">
                <a:cs typeface="Arial" panose="020B0604020202020204" pitchFamily="34" charset="0"/>
              </a:rPr>
              <a:t>σ</a:t>
            </a:r>
            <a:r>
              <a:rPr lang="it-IT" altLang="it-IT" sz="2800" baseline="30000" smtClean="0">
                <a:cs typeface="Arial" panose="020B0604020202020204" pitchFamily="34" charset="0"/>
              </a:rPr>
              <a:t>2 </a:t>
            </a:r>
            <a:r>
              <a:rPr lang="it-IT" altLang="it-IT" sz="2800" smtClean="0">
                <a:cs typeface="Arial" panose="020B0604020202020204" pitchFamily="34" charset="0"/>
              </a:rPr>
              <a:t>- termine positivo</a:t>
            </a:r>
            <a:endParaRPr lang="el-GR" altLang="it-IT" sz="2800" smtClean="0">
              <a:cs typeface="Arial" panose="020B0604020202020204" pitchFamily="34" charset="0"/>
            </a:endParaRPr>
          </a:p>
        </p:txBody>
      </p:sp>
      <p:pic>
        <p:nvPicPr>
          <p:cNvPr id="2662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9144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35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7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Test di Durbin e Watson</a:t>
            </a:r>
          </a:p>
        </p:txBody>
      </p:sp>
      <p:pic>
        <p:nvPicPr>
          <p:cNvPr id="2672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12875"/>
            <a:ext cx="432117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26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941638"/>
            <a:ext cx="5619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2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581525"/>
            <a:ext cx="5200650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60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Test di Durbin e Watson</a:t>
            </a:r>
          </a:p>
        </p:txBody>
      </p:sp>
      <p:pic>
        <p:nvPicPr>
          <p:cNvPr id="26829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719513"/>
            <a:ext cx="65214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700213"/>
            <a:ext cx="5200650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87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Sessione al computer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it-IT" dirty="0" smtClean="0"/>
              <a:t>Implementare il test di DW per la serie storica delle vendite di un bene (file SV-dum2)</a:t>
            </a:r>
          </a:p>
          <a:p>
            <a:pPr eaLnBrk="1" hangingPunct="1"/>
            <a:endParaRPr lang="it-IT" altLang="it-IT" dirty="0" smtClean="0"/>
          </a:p>
          <a:p>
            <a:pPr eaLnBrk="1" hangingPunct="1"/>
            <a:r>
              <a:rPr lang="it-IT" altLang="it-IT" smtClean="0"/>
              <a:t>T=20, k=5</a:t>
            </a:r>
          </a:p>
          <a:p>
            <a:pPr eaLnBrk="1" hangingPunct="1"/>
            <a:r>
              <a:rPr lang="it-IT" altLang="it-IT" dirty="0" smtClean="0"/>
              <a:t>d=1.12</a:t>
            </a:r>
          </a:p>
        </p:txBody>
      </p:sp>
      <p:pic>
        <p:nvPicPr>
          <p:cNvPr id="2693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213100"/>
            <a:ext cx="432117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67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Selezione delle variabili</a:t>
            </a:r>
          </a:p>
        </p:txBody>
      </p:sp>
      <p:sp>
        <p:nvSpPr>
          <p:cNvPr id="107827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Procedure backward e forward</a:t>
            </a:r>
          </a:p>
        </p:txBody>
      </p:sp>
    </p:spTree>
    <p:extLst>
      <p:ext uri="{BB962C8B-B14F-4D97-AF65-F5344CB8AC3E}">
        <p14:creationId xmlns:p14="http://schemas.microsoft.com/office/powerpoint/2010/main" val="28010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Es. pezzi venduti di un bene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File riepilogo(out).xls</a:t>
            </a:r>
          </a:p>
        </p:txBody>
      </p:sp>
    </p:spTree>
    <p:extLst>
      <p:ext uri="{BB962C8B-B14F-4D97-AF65-F5344CB8AC3E}">
        <p14:creationId xmlns:p14="http://schemas.microsoft.com/office/powerpoint/2010/main" val="240446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effectLst/>
            </a:endParaRPr>
          </a:p>
        </p:txBody>
      </p:sp>
      <p:graphicFrame>
        <p:nvGraphicFramePr>
          <p:cNvPr id="324613" name="Object 5"/>
          <p:cNvGraphicFramePr>
            <a:graphicFrameLocks noChangeAspect="1"/>
          </p:cNvGraphicFramePr>
          <p:nvPr/>
        </p:nvGraphicFramePr>
        <p:xfrm>
          <a:off x="250825" y="1423988"/>
          <a:ext cx="8642350" cy="401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9" name="Grafico" r:id="rId3" imgW="6505560" imgH="3019320" progId="Excel.Chart.8">
                  <p:embed/>
                </p:oleObj>
              </mc:Choice>
              <mc:Fallback>
                <p:oleObj name="Grafico" r:id="rId3" imgW="6505560" imgH="3019320" progId="Excel.Chart.8">
                  <p:embed/>
                  <p:pic>
                    <p:nvPicPr>
                      <p:cNvPr id="3246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423988"/>
                        <a:ext cx="8642350" cy="401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428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Monitoraggio t statistiche</a:t>
            </a:r>
          </a:p>
        </p:txBody>
      </p:sp>
      <p:pic>
        <p:nvPicPr>
          <p:cNvPr id="27238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22450"/>
            <a:ext cx="82073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24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5365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Secondo modo per X</a:t>
            </a:r>
            <a:endParaRPr lang="it-IT" sz="4000" smtClean="0"/>
          </a:p>
        </p:txBody>
      </p:sp>
      <p:pic>
        <p:nvPicPr>
          <p:cNvPr id="2416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836613"/>
            <a:ext cx="6953250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5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Espressioni formali per le due parametrizzazioni</a:t>
            </a:r>
            <a:endParaRPr lang="it-IT" sz="4000" smtClean="0"/>
          </a:p>
        </p:txBody>
      </p:sp>
      <p:pic>
        <p:nvPicPr>
          <p:cNvPr id="24269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6513"/>
            <a:ext cx="91440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Stima dei parametri</a:t>
            </a:r>
          </a:p>
        </p:txBody>
      </p:sp>
      <p:pic>
        <p:nvPicPr>
          <p:cNvPr id="2437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43400"/>
            <a:ext cx="705167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1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589588"/>
            <a:ext cx="85439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smtClean="0"/>
              <a:t>Interpretazione delle stime dei parametri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Il coefficiente del trend rimane immutato</a:t>
            </a:r>
          </a:p>
          <a:p>
            <a:pPr eaLnBrk="1" hangingPunct="1"/>
            <a:r>
              <a:rPr lang="it-IT" altLang="it-IT" smtClean="0"/>
              <a:t>Nella seconda parametrizzazione i coeff. stagionali devono essere interpretati come effetto della stagione considerata relativo alla stagione esclusa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tta">
  <a:themeElements>
    <a:clrScheme name="Vetta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Vet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etta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tta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tta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tta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tta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tta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tta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tta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tta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7396</TotalTime>
  <Words>1005</Words>
  <Application>Microsoft Office PowerPoint</Application>
  <PresentationFormat>Presentazione su schermo (4:3)</PresentationFormat>
  <Paragraphs>178</Paragraphs>
  <Slides>57</Slides>
  <Notes>30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57</vt:i4>
      </vt:variant>
    </vt:vector>
  </HeadingPairs>
  <TitlesOfParts>
    <vt:vector size="65" baseType="lpstr">
      <vt:lpstr>Arial</vt:lpstr>
      <vt:lpstr>Calibri</vt:lpstr>
      <vt:lpstr>Cambria Math</vt:lpstr>
      <vt:lpstr>Times New Roman</vt:lpstr>
      <vt:lpstr>Wingdings</vt:lpstr>
      <vt:lpstr>Vetta</vt:lpstr>
      <vt:lpstr>Grafico</vt:lpstr>
      <vt:lpstr>Equation</vt:lpstr>
      <vt:lpstr>DATA MINING PER IL MARKETING (63 ore)</vt:lpstr>
      <vt:lpstr>Destagionalizzazione, detrendizzazione delle serie storiche</vt:lpstr>
      <vt:lpstr>Serie storica della vendita di un bene</vt:lpstr>
      <vt:lpstr>Modello trend + stagionalità + componente erratica</vt:lpstr>
      <vt:lpstr>Primo modo per X</vt:lpstr>
      <vt:lpstr>Secondo modo per X</vt:lpstr>
      <vt:lpstr>Espressioni formali per le due parametrizzazioni</vt:lpstr>
      <vt:lpstr>Stima dei parametri</vt:lpstr>
      <vt:lpstr>Interpretazione delle stime dei parametri</vt:lpstr>
      <vt:lpstr>Confronto valori effettivi e valori stimati</vt:lpstr>
      <vt:lpstr>Destagionalizzazione</vt:lpstr>
      <vt:lpstr>Serie originaria e serie destagionalizzata</vt:lpstr>
      <vt:lpstr>Detrendizzazione</vt:lpstr>
      <vt:lpstr>Serie originaria e serie detrendizzata</vt:lpstr>
      <vt:lpstr>Detrendizzazione e destagionalizzazione</vt:lpstr>
      <vt:lpstr>Serie originaria e serie detr.-dest.</vt:lpstr>
      <vt:lpstr>Destagionalizzazione</vt:lpstr>
      <vt:lpstr>Come si può imporre questo vincolo?</vt:lpstr>
      <vt:lpstr>Terza parametrizzazione</vt:lpstr>
      <vt:lpstr>In simboli p. 141</vt:lpstr>
      <vt:lpstr>Sessione al computer</vt:lpstr>
      <vt:lpstr>Presentazione standard di PowerPoint</vt:lpstr>
      <vt:lpstr>Testare la presenza della comp. stagionale</vt:lpstr>
      <vt:lpstr>Testare la presenza della comp. stagionale</vt:lpstr>
      <vt:lpstr>r, R, q, n-k?</vt:lpstr>
      <vt:lpstr>Verifica dell’ipotesi di omoschedasticità</vt:lpstr>
      <vt:lpstr>Ipotesi di omoschedasticità</vt:lpstr>
      <vt:lpstr>Es. reddito e spesa</vt:lpstr>
      <vt:lpstr>Es. reddito e spesa</vt:lpstr>
      <vt:lpstr>Test di omoschedasticità</vt:lpstr>
      <vt:lpstr>Si può utilizzare il rapporto che segue?</vt:lpstr>
      <vt:lpstr>Test di omoschedasticità</vt:lpstr>
      <vt:lpstr>Presentazione standard di PowerPoint</vt:lpstr>
      <vt:lpstr>Riordinare le osservazioni secondo i valori crescenti di quella particolare variabile.</vt:lpstr>
      <vt:lpstr>Come si può tenere conto della presenza di eteroschedasticità? </vt:lpstr>
      <vt:lpstr>Conseguenze della presenza di eteroschedasticità</vt:lpstr>
      <vt:lpstr>Come cambia la nostra stima di beta cappello?</vt:lpstr>
      <vt:lpstr>Stimatore WLS (weighted least squares) o GLS (generalized least squares))</vt:lpstr>
      <vt:lpstr>Come si scelgono gli ωi</vt:lpstr>
      <vt:lpstr>Caso 2: Matrice Ω non nota  </vt:lpstr>
      <vt:lpstr>Two step estimation</vt:lpstr>
      <vt:lpstr>Se il modello è </vt:lpstr>
      <vt:lpstr>Scrittura generale </vt:lpstr>
      <vt:lpstr>Previsioni nel modello eteroschedastico</vt:lpstr>
      <vt:lpstr>File di excel EteroModel.xlsx</vt:lpstr>
      <vt:lpstr>Digramam di dispersione spesa vs reddito</vt:lpstr>
      <vt:lpstr>Confronto tra intervalli di confidenza</vt:lpstr>
      <vt:lpstr>Test per l’ipotesi di autocorrelazione nei residui</vt:lpstr>
      <vt:lpstr>Coefficiente di autocorrelazione</vt:lpstr>
      <vt:lpstr>Punto di partenza</vt:lpstr>
      <vt:lpstr>Test di Durbin e Watson</vt:lpstr>
      <vt:lpstr>Test di Durbin e Watson</vt:lpstr>
      <vt:lpstr>Sessione al computer</vt:lpstr>
      <vt:lpstr>Selezione delle variabili</vt:lpstr>
      <vt:lpstr>Es. pezzi venduti di un bene</vt:lpstr>
      <vt:lpstr>Presentazione standard di PowerPoint</vt:lpstr>
      <vt:lpstr>Monitoraggio t statistiche</vt:lpstr>
    </vt:vector>
  </TitlesOfParts>
  <Company>stat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 DEI DATI  E – N</dc:title>
  <dc:creator>marco</dc:creator>
  <cp:lastModifiedBy>Marco Riani</cp:lastModifiedBy>
  <cp:revision>627</cp:revision>
  <cp:lastPrinted>1601-01-01T00:00:00Z</cp:lastPrinted>
  <dcterms:created xsi:type="dcterms:W3CDTF">2005-02-19T15:41:34Z</dcterms:created>
  <dcterms:modified xsi:type="dcterms:W3CDTF">2016-04-14T11:16:46Z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