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36"/>
  </p:notesMasterIdLst>
  <p:handoutMasterIdLst>
    <p:handoutMasterId r:id="rId37"/>
  </p:handoutMasterIdLst>
  <p:sldIdLst>
    <p:sldId id="622" r:id="rId2"/>
    <p:sldId id="444" r:id="rId3"/>
    <p:sldId id="468" r:id="rId4"/>
    <p:sldId id="469" r:id="rId5"/>
    <p:sldId id="445" r:id="rId6"/>
    <p:sldId id="446" r:id="rId7"/>
    <p:sldId id="579" r:id="rId8"/>
    <p:sldId id="448" r:id="rId9"/>
    <p:sldId id="470" r:id="rId10"/>
    <p:sldId id="471" r:id="rId11"/>
    <p:sldId id="483" r:id="rId12"/>
    <p:sldId id="535" r:id="rId13"/>
    <p:sldId id="536" r:id="rId14"/>
    <p:sldId id="618" r:id="rId15"/>
    <p:sldId id="619" r:id="rId16"/>
    <p:sldId id="620" r:id="rId17"/>
    <p:sldId id="621" r:id="rId18"/>
    <p:sldId id="472" r:id="rId19"/>
    <p:sldId id="479" r:id="rId20"/>
    <p:sldId id="473" r:id="rId21"/>
    <p:sldId id="474" r:id="rId22"/>
    <p:sldId id="475" r:id="rId23"/>
    <p:sldId id="476" r:id="rId24"/>
    <p:sldId id="477" r:id="rId25"/>
    <p:sldId id="478" r:id="rId26"/>
    <p:sldId id="480" r:id="rId27"/>
    <p:sldId id="481" r:id="rId28"/>
    <p:sldId id="484" r:id="rId29"/>
    <p:sldId id="449" r:id="rId30"/>
    <p:sldId id="450" r:id="rId31"/>
    <p:sldId id="451" r:id="rId32"/>
    <p:sldId id="452" r:id="rId33"/>
    <p:sldId id="453" r:id="rId34"/>
    <p:sldId id="482" r:id="rId35"/>
  </p:sldIdLst>
  <p:sldSz cx="9144000" cy="6858000" type="screen4x3"/>
  <p:notesSz cx="6662738" cy="9906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5" autoAdjust="0"/>
    <p:restoredTop sz="72760" autoAdjust="0"/>
  </p:normalViewPr>
  <p:slideViewPr>
    <p:cSldViewPr>
      <p:cViewPr varScale="1">
        <p:scale>
          <a:sx n="61" d="100"/>
          <a:sy n="61" d="100"/>
        </p:scale>
        <p:origin x="144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978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9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9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09113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895C2A-0954-4590-B514-AE878BE5B67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D9B44E-87D2-4B91-8E4C-392C92225BBE}" type="datetimeFigureOut">
              <a:rPr lang="it-IT"/>
              <a:pPr>
                <a:defRPr/>
              </a:pPr>
              <a:t>17/03/2016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29238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3488" y="9409113"/>
            <a:ext cx="288766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D01865-86F0-4EBD-A8EC-90147B06A63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4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4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440502-684F-4FE2-B282-2AAD6CBA77FF}" type="slidenum">
              <a:rPr lang="it-IT" smtClean="0"/>
              <a:pPr eaLnBrk="1" hangingPunct="1"/>
              <a:t>1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190020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33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33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557183-16EF-42A6-BFBE-F531F1829CA8}" type="slidenum">
              <a:rPr lang="it-IT" altLang="it-IT"/>
              <a:pPr eaLnBrk="1" hangingPunct="1"/>
              <a:t>10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435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43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0A1C9D-D22D-4E06-9F9F-7607A746C44C}" type="slidenum">
              <a:rPr lang="it-IT" altLang="it-IT"/>
              <a:pPr eaLnBrk="1" hangingPunct="1"/>
              <a:t>11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53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53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8DFFE0-3C6D-4C28-852C-477DA592A7DA}" type="slidenum">
              <a:rPr lang="it-IT" altLang="it-IT"/>
              <a:pPr eaLnBrk="1" hangingPunct="1"/>
              <a:t>12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640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64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77AE41-A1A8-4FBD-9D95-5206E372EF25}" type="slidenum">
              <a:rPr lang="it-IT" altLang="it-IT"/>
              <a:pPr eaLnBrk="1" hangingPunct="1"/>
              <a:t>13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74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74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A7CF45-F218-49F1-A7E4-8D9D805E142A}" type="slidenum">
              <a:rPr lang="it-IT" altLang="it-IT"/>
              <a:pPr eaLnBrk="1" hangingPunct="1"/>
              <a:t>18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84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84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5029F4-C89C-4065-BA1C-CC52F543CF14}" type="slidenum">
              <a:rPr lang="it-IT" altLang="it-IT"/>
              <a:pPr eaLnBrk="1" hangingPunct="1"/>
              <a:t>19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94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94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4B9A01-088C-41AE-BA3F-598E0F56A317}" type="slidenum">
              <a:rPr lang="it-IT" altLang="it-IT"/>
              <a:pPr eaLnBrk="1" hangingPunct="1"/>
              <a:t>20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04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05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062497-E33B-4DE0-82CF-98BE87326825}" type="slidenum">
              <a:rPr lang="it-IT" altLang="it-IT"/>
              <a:pPr eaLnBrk="1" hangingPunct="1"/>
              <a:t>21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2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15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53F626-4C60-47D3-8C99-1E7974F62F72}" type="slidenum">
              <a:rPr lang="it-IT" altLang="it-IT"/>
              <a:pPr eaLnBrk="1" hangingPunct="1"/>
              <a:t>22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254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25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9D8C1E-F67C-458C-ABC3-05793ED78E0E}" type="slidenum">
              <a:rPr lang="it-IT" altLang="it-IT"/>
              <a:pPr eaLnBrk="1" hangingPunct="1"/>
              <a:t>23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513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51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1AE323-3D52-4FA5-BA73-A0F586F5C8DC}" type="slidenum">
              <a:rPr lang="it-IT" altLang="it-IT"/>
              <a:pPr eaLnBrk="1" hangingPunct="1"/>
              <a:t>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35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35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15AF20-F3DA-4C83-8DDC-D3EBBC25A75D}" type="slidenum">
              <a:rPr lang="it-IT" altLang="it-IT"/>
              <a:pPr eaLnBrk="1" hangingPunct="1"/>
              <a:t>24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45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45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ED97B1-4AD7-4C3F-8C6C-D7DAD82E6EB4}" type="slidenum">
              <a:rPr lang="it-IT" altLang="it-IT"/>
              <a:pPr eaLnBrk="1" hangingPunct="1"/>
              <a:t>25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56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56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79950F-31D7-4493-9884-7DD40BC54FCE}" type="slidenum">
              <a:rPr lang="it-IT" altLang="it-IT"/>
              <a:pPr eaLnBrk="1" hangingPunct="1"/>
              <a:t>26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66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66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AE5214-6716-427D-B2E5-DAB6439DACD4}" type="slidenum">
              <a:rPr lang="it-IT" altLang="it-IT"/>
              <a:pPr eaLnBrk="1" hangingPunct="1"/>
              <a:t>27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766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76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F8281A-6611-49FF-9EFA-134EAA6372AF}" type="slidenum">
              <a:rPr lang="it-IT" altLang="it-IT"/>
              <a:pPr eaLnBrk="1" hangingPunct="1"/>
              <a:t>28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97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997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0A6A99-62C0-4B7B-8921-0381709DA0C2}" type="slidenum">
              <a:rPr lang="it-IT" altLang="it-IT"/>
              <a:pPr eaLnBrk="1" hangingPunct="1"/>
              <a:t>29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073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5007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FE3DCC-5EB1-4198-AEFF-9DD1D0380B05}" type="slidenum">
              <a:rPr lang="it-IT" altLang="it-IT"/>
              <a:pPr eaLnBrk="1" hangingPunct="1"/>
              <a:t>30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5017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C64306-73B2-48E5-8AB6-51F64F1C959B}" type="slidenum">
              <a:rPr lang="it-IT" altLang="it-IT"/>
              <a:pPr eaLnBrk="1" hangingPunct="1"/>
              <a:t>31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278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5027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46F4F4-AEBC-4E00-8B6B-B94F0F96CD2B}" type="slidenum">
              <a:rPr lang="it-IT" altLang="it-IT"/>
              <a:pPr eaLnBrk="1" hangingPunct="1"/>
              <a:t>32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38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5038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9DA394-8781-4A68-A283-0B273FFE4FC9}" type="slidenum">
              <a:rPr lang="it-IT" altLang="it-IT"/>
              <a:pPr eaLnBrk="1" hangingPunct="1"/>
              <a:t>33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61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61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C135B3-8B0F-46E0-B122-D4C40EA2A214}" type="slidenum">
              <a:rPr lang="it-IT" altLang="it-IT"/>
              <a:pPr eaLnBrk="1" hangingPunct="1"/>
              <a:t>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48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5048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636002-38EB-4A40-8BDB-B77ABBB9C6C3}" type="slidenum">
              <a:rPr lang="it-IT" altLang="it-IT"/>
              <a:pPr eaLnBrk="1" hangingPunct="1"/>
              <a:t>34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718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71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7EE85A-3161-4EE7-88FD-3087532C5CB5}" type="slidenum">
              <a:rPr lang="it-IT" altLang="it-IT"/>
              <a:pPr eaLnBrk="1" hangingPunct="1"/>
              <a:t>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82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82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4BB68E-E1D3-4B90-B24A-8D67EB3D034A}" type="slidenum">
              <a:rPr lang="it-IT" altLang="it-IT"/>
              <a:pPr eaLnBrk="1" hangingPunct="1"/>
              <a:t>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92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92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BB6F83-FA71-4976-82EA-9A35BBC19040}" type="slidenum">
              <a:rPr lang="it-IT" altLang="it-IT"/>
              <a:pPr eaLnBrk="1" hangingPunct="1"/>
              <a:t>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025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02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B017CE-BB1F-4711-842E-CA484DDC765C}" type="slidenum">
              <a:rPr lang="it-IT" altLang="it-IT"/>
              <a:pPr eaLnBrk="1" hangingPunct="1"/>
              <a:t>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2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12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51B066-1FEA-45DE-9E79-14BDF15547E3}" type="slidenum">
              <a:rPr lang="it-IT" altLang="it-IT"/>
              <a:pPr eaLnBrk="1" hangingPunct="1"/>
              <a:t>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230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823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51BC95-2097-4E8E-BA44-1D7639665C53}" type="slidenum">
              <a:rPr lang="it-IT" altLang="it-IT"/>
              <a:pPr eaLnBrk="1" hangingPunct="1"/>
              <a:t>9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grpSp>
          <p:nvGrpSpPr>
            <p:cNvPr id="10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1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1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1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1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</p:grpSp>
        <p:sp>
          <p:nvSpPr>
            <p:cNvPr id="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24" name="Rectangle 2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5" name="Rectangle 2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A9B1E4-2514-4906-A7B8-6396F4FA705B}" type="slidenum">
              <a:rPr lang="it-IT" altLang="it-IT"/>
              <a:pPr/>
              <a:t>‹N›</a:t>
            </a:fld>
            <a:endParaRPr lang="it-IT" altLang="it-IT"/>
          </a:p>
        </p:txBody>
      </p:sp>
      <p:sp>
        <p:nvSpPr>
          <p:cNvPr id="26" name="Rectangle 2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35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8CED2-235E-4027-8C7F-1DA2D7965D5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9123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4AEB4-D208-4122-9B2B-B4FDF20FD91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17112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8E2EE-9256-4721-8A38-46D39833494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1639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4788E-FD66-4AFE-88A9-BD15735A7DA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19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6D20-4099-4F20-8BC3-3A04BC3AD8D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332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AB63F-FCB7-4E47-A540-5FABE32CB71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9308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EAF27-AB3D-4BB7-B35F-6D4851F34AB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415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66FC5-3CA8-4FB2-9467-4931BA26C07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747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73C410-99C7-4231-80F0-CD00FDCC85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2868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89836A-990A-4C76-B9FF-25D1F204CF5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607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12D23-360F-43D3-ABF8-28F8229D2FE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164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grpSp>
        <p:nvGrpSpPr>
          <p:cNvPr id="51204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grpSp>
          <p:nvGrpSpPr>
            <p:cNvPr id="51218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grpSp>
        <p:nvGrpSpPr>
          <p:cNvPr id="51205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1207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2FE8E4C-A167-401F-9386-130B66F2316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1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riani@unipr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7188" y="188913"/>
            <a:ext cx="8329612" cy="1727200"/>
          </a:xfrm>
        </p:spPr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DATA MINING PER IL MARKETING (63 ore)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1968500"/>
            <a:ext cx="7632848" cy="2684636"/>
          </a:xfrm>
        </p:spPr>
        <p:txBody>
          <a:bodyPr/>
          <a:lstStyle/>
          <a:p>
            <a:pPr marL="0" indent="0" algn="ctr">
              <a:spcBef>
                <a:spcPts val="1800"/>
              </a:spcBef>
              <a:buFontTx/>
              <a:buNone/>
            </a:pPr>
            <a:r>
              <a:rPr lang="it-IT" sz="4000" dirty="0" smtClean="0"/>
              <a:t>Marco Riani</a:t>
            </a:r>
            <a:endParaRPr lang="it-IT" sz="4000" dirty="0"/>
          </a:p>
          <a:p>
            <a:pPr marL="0" indent="0" algn="ctr">
              <a:spcBef>
                <a:spcPts val="1800"/>
              </a:spcBef>
              <a:buFontTx/>
              <a:buNone/>
            </a:pPr>
            <a:r>
              <a:rPr lang="it-IT" sz="2800" dirty="0" smtClean="0">
                <a:hlinkClick r:id="rId3"/>
              </a:rPr>
              <a:t>mriani@unipr.it</a:t>
            </a:r>
            <a:endParaRPr lang="it-IT" sz="2800" dirty="0"/>
          </a:p>
          <a:p>
            <a:pPr marL="0" indent="0" algn="ctr">
              <a:spcBef>
                <a:spcPts val="1800"/>
              </a:spcBef>
              <a:buFontTx/>
              <a:buNone/>
            </a:pPr>
            <a:r>
              <a:rPr lang="it-IT" sz="2800" dirty="0"/>
              <a:t>Sito web </a:t>
            </a:r>
            <a:r>
              <a:rPr lang="it-IT" sz="2800" dirty="0" smtClean="0"/>
              <a:t>del corso</a:t>
            </a:r>
          </a:p>
          <a:p>
            <a:pPr marL="0" indent="0" algn="ctr">
              <a:spcBef>
                <a:spcPts val="1800"/>
              </a:spcBef>
              <a:buFontTx/>
              <a:buNone/>
            </a:pPr>
            <a:r>
              <a:rPr lang="it-IT" sz="2800" b="1" dirty="0">
                <a:solidFill>
                  <a:srgbClr val="66FF33"/>
                </a:solidFill>
              </a:rPr>
              <a:t>http</a:t>
            </a:r>
            <a:r>
              <a:rPr lang="it-IT" sz="2800" b="1" dirty="0" smtClean="0">
                <a:solidFill>
                  <a:srgbClr val="66FF33"/>
                </a:solidFill>
              </a:rPr>
              <a:t>://www.riani.it/DMM</a:t>
            </a:r>
          </a:p>
        </p:txBody>
      </p:sp>
    </p:spTree>
    <p:extLst>
      <p:ext uri="{BB962C8B-B14F-4D97-AF65-F5344CB8AC3E}">
        <p14:creationId xmlns:p14="http://schemas.microsoft.com/office/powerpoint/2010/main" val="307822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Output del componente aggiuntivo analisi dati</a:t>
            </a:r>
          </a:p>
        </p:txBody>
      </p:sp>
      <p:graphicFrame>
        <p:nvGraphicFramePr>
          <p:cNvPr id="1030242" name="Group 98"/>
          <p:cNvGraphicFramePr>
            <a:graphicFrameLocks noGrp="1"/>
          </p:cNvGraphicFramePr>
          <p:nvPr/>
        </p:nvGraphicFramePr>
        <p:xfrm>
          <a:off x="323850" y="1916113"/>
          <a:ext cx="8496300" cy="2103436"/>
        </p:xfrm>
        <a:graphic>
          <a:graphicData uri="http://schemas.openxmlformats.org/drawingml/2006/table">
            <a:tbl>
              <a:tblPr/>
              <a:tblGrid>
                <a:gridCol w="151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1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 VARIANZA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gdl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SQ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MQ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Significatività F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Regressione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5841.06918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2920.53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107.86051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2.14126E-08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Residuo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324.923484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27.0769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6165.99266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14053" name="Picture 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08500"/>
            <a:ext cx="80835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Sessione al computer</a:t>
            </a:r>
            <a:r>
              <a:rPr lang="it-IT" smtClean="0"/>
              <a:t>:</a:t>
            </a:r>
            <a:r>
              <a:rPr lang="en-US" smtClean="0"/>
              <a:t> verificare</a:t>
            </a:r>
            <a:endParaRPr lang="it-IT" smtClean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t-IT" smtClean="0"/>
              <a:t>Verificare</a:t>
            </a:r>
            <a:endParaRPr lang="it-IT" altLang="it-IT" smtClean="0"/>
          </a:p>
        </p:txBody>
      </p:sp>
      <p:pic>
        <p:nvPicPr>
          <p:cNvPr id="2150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84313"/>
            <a:ext cx="80835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429000"/>
            <a:ext cx="6848475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Verifica della bontà di adattamento del modello</a:t>
            </a:r>
          </a:p>
        </p:txBody>
      </p:sp>
      <p:sp>
        <p:nvSpPr>
          <p:cNvPr id="112333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Analisi dei residui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Diverse tipologie di residui</a:t>
            </a:r>
          </a:p>
        </p:txBody>
      </p:sp>
      <p:pic>
        <p:nvPicPr>
          <p:cNvPr id="2170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57338"/>
            <a:ext cx="71628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09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019425"/>
            <a:ext cx="82391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09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52963"/>
            <a:ext cx="8810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trova s(i)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132856"/>
            <a:ext cx="7295890" cy="96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Quali sono le osservazioni  più importanti nella stima di beta cappello?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495800"/>
          </a:xfrm>
        </p:spPr>
        <p:txBody>
          <a:bodyPr/>
          <a:lstStyle/>
          <a:p>
            <a:r>
              <a:rPr lang="it-IT" dirty="0" smtClean="0"/>
              <a:t>Punto di partenza.</a:t>
            </a:r>
          </a:p>
          <a:p>
            <a:r>
              <a:rPr lang="it-IT" dirty="0" smtClean="0"/>
              <a:t>Un intervallo di confidenza al livello (1-gamma) per il vettore beta è dato da: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717032"/>
            <a:ext cx="8146486" cy="128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32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Quali sono </a:t>
            </a:r>
            <a:r>
              <a:rPr lang="it-IT" dirty="0" err="1" smtClean="0"/>
              <a:t>sono</a:t>
            </a:r>
            <a:r>
              <a:rPr lang="it-IT" dirty="0" smtClean="0"/>
              <a:t> più importanti nella stima di beta cappello?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distanza di Cook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2" y="2924944"/>
            <a:ext cx="8960940" cy="10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1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 semplici passaggi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212976"/>
            <a:ext cx="8291264" cy="1152128"/>
          </a:xfrm>
        </p:spPr>
        <p:txBody>
          <a:bodyPr/>
          <a:lstStyle/>
          <a:p>
            <a:r>
              <a:rPr lang="it-IT" dirty="0" smtClean="0"/>
              <a:t>Distanza di Cook modificata (</a:t>
            </a:r>
            <a:r>
              <a:rPr lang="it-IT" dirty="0" err="1" smtClean="0"/>
              <a:t>Atkinson</a:t>
            </a:r>
            <a:r>
              <a:rPr lang="it-IT" dirty="0" smtClean="0"/>
              <a:t>, 1985)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84784"/>
            <a:ext cx="7193903" cy="177561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909950"/>
            <a:ext cx="6747458" cy="29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5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800" smtClean="0"/>
              <a:t>Intervallo di confidenza del valore y0 associato ad uno specifico insieme di valori delle variabili esplicative</a:t>
            </a:r>
          </a:p>
        </p:txBody>
      </p:sp>
      <p:pic>
        <p:nvPicPr>
          <p:cNvPr id="2181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522788"/>
            <a:ext cx="3914775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Es. investimenti PIL e trend</a:t>
            </a:r>
            <a:endParaRPr lang="it-IT" smtClean="0"/>
          </a:p>
        </p:txBody>
      </p:sp>
      <p:pic>
        <p:nvPicPr>
          <p:cNvPr id="2191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3" b="11328"/>
          <a:stretch>
            <a:fillRect/>
          </a:stretch>
        </p:blipFill>
        <p:spPr bwMode="auto">
          <a:xfrm>
            <a:off x="5867400" y="4005263"/>
            <a:ext cx="32766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1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14500"/>
            <a:ext cx="56483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14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29225"/>
            <a:ext cx="2924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2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9891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smtClean="0"/>
              <a:t>Casi particolari</a:t>
            </a:r>
            <a:br>
              <a:rPr lang="it-IT" sz="4000" smtClean="0"/>
            </a:br>
            <a:r>
              <a:rPr lang="it-IT" sz="4000" smtClean="0"/>
              <a:t>R=(0 , …, 0, 1, 0. …0) e r=0</a:t>
            </a:r>
          </a:p>
        </p:txBody>
      </p:sp>
      <p:pic>
        <p:nvPicPr>
          <p:cNvPr id="20582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9" r="83621" b="80174"/>
          <a:stretch>
            <a:fillRect/>
          </a:stretch>
        </p:blipFill>
        <p:spPr bwMode="auto">
          <a:xfrm>
            <a:off x="3276600" y="3213100"/>
            <a:ext cx="212407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2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906145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2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38"/>
          <a:stretch>
            <a:fillRect/>
          </a:stretch>
        </p:blipFill>
        <p:spPr bwMode="auto">
          <a:xfrm>
            <a:off x="611188" y="5013325"/>
            <a:ext cx="7705725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3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21163"/>
            <a:ext cx="212725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Strategia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97000"/>
          </a:xfrm>
        </p:spPr>
        <p:txBody>
          <a:bodyPr/>
          <a:lstStyle/>
          <a:p>
            <a:pPr eaLnBrk="1" hangingPunct="1"/>
            <a:r>
              <a:rPr lang="it-IT" altLang="it-IT" smtClean="0"/>
              <a:t>Passiamo attraverso e</a:t>
            </a:r>
            <a:r>
              <a:rPr lang="it-IT" altLang="it-IT" baseline="-25000" smtClean="0"/>
              <a:t>0</a:t>
            </a:r>
            <a:r>
              <a:rPr lang="it-IT" altLang="it-IT" smtClean="0"/>
              <a:t> e poi esplicitiamo y</a:t>
            </a:r>
            <a:r>
              <a:rPr lang="it-IT" altLang="it-IT" baseline="-25000" smtClean="0"/>
              <a:t>0</a:t>
            </a:r>
          </a:p>
          <a:p>
            <a:pPr eaLnBrk="1" hangingPunct="1"/>
            <a:endParaRPr lang="it-IT" altLang="it-IT" smtClean="0"/>
          </a:p>
        </p:txBody>
      </p:sp>
      <p:pic>
        <p:nvPicPr>
          <p:cNvPr id="2201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852738"/>
            <a:ext cx="72009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941888"/>
            <a:ext cx="401320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Troviamo E</a:t>
            </a:r>
            <a:r>
              <a:rPr lang="it-IT" smtClean="0"/>
              <a:t>(e</a:t>
            </a:r>
            <a:r>
              <a:rPr lang="it-IT" baseline="-25000" smtClean="0"/>
              <a:t>0</a:t>
            </a:r>
            <a:r>
              <a:rPr lang="it-IT" smtClean="0"/>
              <a:t>) e var(e</a:t>
            </a:r>
            <a:r>
              <a:rPr lang="it-IT" baseline="-25000" smtClean="0"/>
              <a:t>0</a:t>
            </a:r>
            <a:r>
              <a:rPr lang="it-IT" smtClean="0"/>
              <a:t>)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2963"/>
            <a:ext cx="8229600" cy="1443037"/>
          </a:xfrm>
        </p:spPr>
        <p:txBody>
          <a:bodyPr/>
          <a:lstStyle/>
          <a:p>
            <a:pPr eaLnBrk="1" hangingPunct="1"/>
            <a:endParaRPr lang="it-IT" altLang="it-IT" smtClean="0"/>
          </a:p>
        </p:txBody>
      </p:sp>
      <p:pic>
        <p:nvPicPr>
          <p:cNvPr id="2211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997"/>
          <a:stretch>
            <a:fillRect/>
          </a:stretch>
        </p:blipFill>
        <p:spPr bwMode="auto">
          <a:xfrm>
            <a:off x="2484438" y="1557338"/>
            <a:ext cx="31686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1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89363"/>
            <a:ext cx="79152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Var(e</a:t>
            </a:r>
            <a:r>
              <a:rPr lang="it-IT" baseline="-25000" smtClean="0"/>
              <a:t>0</a:t>
            </a:r>
            <a:r>
              <a:rPr lang="it-IT" smtClean="0"/>
              <a:t>)</a:t>
            </a:r>
          </a:p>
        </p:txBody>
      </p:sp>
      <p:pic>
        <p:nvPicPr>
          <p:cNvPr id="2222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6"/>
          <a:stretch>
            <a:fillRect/>
          </a:stretch>
        </p:blipFill>
        <p:spPr bwMode="auto">
          <a:xfrm>
            <a:off x="971550" y="1196975"/>
            <a:ext cx="71882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76700"/>
            <a:ext cx="59626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27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373688"/>
            <a:ext cx="6588125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5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5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5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35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52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52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5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Ob. trovare intervallo di conf. per y</a:t>
            </a:r>
            <a:r>
              <a:rPr lang="en-US" sz="4000" baseline="-25000" smtClean="0"/>
              <a:t>0</a:t>
            </a:r>
            <a:endParaRPr lang="it-IT" sz="4000" baseline="-25000" smtClean="0"/>
          </a:p>
        </p:txBody>
      </p:sp>
      <p:pic>
        <p:nvPicPr>
          <p:cNvPr id="2232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73238"/>
            <a:ext cx="76327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23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690938"/>
            <a:ext cx="65817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Ob. trovare intervallo di conf. per y</a:t>
            </a:r>
            <a:r>
              <a:rPr lang="en-US" sz="4000" baseline="-25000" smtClean="0"/>
              <a:t>0</a:t>
            </a:r>
            <a:endParaRPr lang="it-IT" sz="4000" baseline="-25000" smtClean="0"/>
          </a:p>
        </p:txBody>
      </p:sp>
      <p:pic>
        <p:nvPicPr>
          <p:cNvPr id="2242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84313"/>
            <a:ext cx="65817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26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3284538"/>
            <a:ext cx="88169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Es. investimenti PIL e trend</a:t>
            </a:r>
            <a:endParaRPr lang="it-IT" smtClean="0"/>
          </a:p>
        </p:txBody>
      </p:sp>
      <p:pic>
        <p:nvPicPr>
          <p:cNvPr id="2252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3" b="11328"/>
          <a:stretch>
            <a:fillRect/>
          </a:stretch>
        </p:blipFill>
        <p:spPr bwMode="auto">
          <a:xfrm>
            <a:off x="5867400" y="4005263"/>
            <a:ext cx="32766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28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14500"/>
            <a:ext cx="56483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Es. investimenti PIL e trend</a:t>
            </a:r>
            <a:endParaRPr lang="it-IT" smtClean="0"/>
          </a:p>
        </p:txBody>
      </p:sp>
      <p:pic>
        <p:nvPicPr>
          <p:cNvPr id="10424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213100"/>
            <a:ext cx="6588125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630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96975"/>
            <a:ext cx="8181975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630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365625"/>
            <a:ext cx="79438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631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734050"/>
            <a:ext cx="72072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24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24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2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Intervallo di confidenza per y</a:t>
            </a:r>
            <a:r>
              <a:rPr lang="it-IT" baseline="-25000" smtClean="0"/>
              <a:t>0</a:t>
            </a:r>
          </a:p>
        </p:txBody>
      </p:sp>
      <p:pic>
        <p:nvPicPr>
          <p:cNvPr id="2273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133600"/>
            <a:ext cx="8785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3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789363"/>
            <a:ext cx="84645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/>
              <a:t>Sessione al computer</a:t>
            </a:r>
            <a:r>
              <a:rPr lang="it-IT" sz="4800" smtClean="0"/>
              <a:t>:</a:t>
            </a:r>
            <a:r>
              <a:rPr lang="en-US" sz="4800" smtClean="0"/>
              <a:t> calcolare l’intervallo di confidenza per y</a:t>
            </a:r>
            <a:r>
              <a:rPr lang="en-US" sz="4800" baseline="-25000" smtClean="0"/>
              <a:t>0</a:t>
            </a:r>
            <a:endParaRPr lang="it-IT" sz="4800" baseline="-25000" smtClean="0"/>
          </a:p>
        </p:txBody>
      </p:sp>
      <p:sp>
        <p:nvSpPr>
          <p:cNvPr id="104858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  <p:sp>
        <p:nvSpPr>
          <p:cNvPr id="9912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Regressione con variabili categoriche</a:t>
            </a: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Relazione con il test t per testare </a:t>
            </a:r>
            <a:r>
              <a:rPr lang="el-GR" sz="4000" smtClean="0">
                <a:cs typeface="Arial" charset="0"/>
              </a:rPr>
              <a:t>β</a:t>
            </a:r>
            <a:r>
              <a:rPr lang="it-IT" sz="4000" baseline="-25000" smtClean="0">
                <a:cs typeface="Arial" charset="0"/>
              </a:rPr>
              <a:t>i</a:t>
            </a:r>
            <a:r>
              <a:rPr lang="it-IT" sz="4000" smtClean="0">
                <a:cs typeface="Arial" charset="0"/>
              </a:rPr>
              <a:t>=0</a:t>
            </a:r>
            <a:endParaRPr lang="el-GR" sz="4000" smtClean="0">
              <a:cs typeface="Arial" charset="0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L’equazione</a:t>
            </a:r>
          </a:p>
          <a:p>
            <a:pPr eaLnBrk="1" hangingPunct="1"/>
            <a:endParaRPr lang="it-IT" altLang="it-IT" smtClean="0"/>
          </a:p>
          <a:p>
            <a:pPr eaLnBrk="1" hangingPunct="1"/>
            <a:endParaRPr lang="it-IT" altLang="it-IT" smtClean="0"/>
          </a:p>
          <a:p>
            <a:pPr eaLnBrk="1" hangingPunct="1"/>
            <a:endParaRPr lang="it-IT" altLang="it-IT" smtClean="0"/>
          </a:p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non è altro che il quadrato del test t</a:t>
            </a:r>
          </a:p>
        </p:txBody>
      </p:sp>
      <p:pic>
        <p:nvPicPr>
          <p:cNvPr id="2068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6" t="78815" r="32715" b="-874"/>
          <a:stretch>
            <a:fillRect/>
          </a:stretch>
        </p:blipFill>
        <p:spPr bwMode="auto">
          <a:xfrm>
            <a:off x="1258888" y="2303463"/>
            <a:ext cx="568960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Es. consumo e reddito</a:t>
            </a:r>
            <a:endParaRPr lang="it-IT" smtClean="0"/>
          </a:p>
        </p:txBody>
      </p:sp>
      <p:pic>
        <p:nvPicPr>
          <p:cNvPr id="23142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1" r="6602"/>
          <a:stretch>
            <a:fillRect/>
          </a:stretch>
        </p:blipFill>
        <p:spPr bwMode="auto">
          <a:xfrm>
            <a:off x="3348038" y="1628775"/>
            <a:ext cx="53276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42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3" r="5487"/>
          <a:stretch>
            <a:fillRect/>
          </a:stretch>
        </p:blipFill>
        <p:spPr bwMode="auto">
          <a:xfrm>
            <a:off x="0" y="2133600"/>
            <a:ext cx="2808288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1429" name="Text Box 7"/>
          <p:cNvSpPr txBox="1">
            <a:spLocks noChangeArrowheads="1"/>
          </p:cNvSpPr>
          <p:nvPr/>
        </p:nvSpPr>
        <p:spPr bwMode="auto">
          <a:xfrm>
            <a:off x="4932363" y="6308725"/>
            <a:ext cx="2592387" cy="3667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2"/>
                </a:solidFill>
              </a:rPr>
              <a:t>Reddito</a:t>
            </a:r>
          </a:p>
        </p:txBody>
      </p:sp>
      <p:sp>
        <p:nvSpPr>
          <p:cNvPr id="231430" name="Text Box 8"/>
          <p:cNvSpPr txBox="1">
            <a:spLocks noChangeArrowheads="1"/>
          </p:cNvSpPr>
          <p:nvPr/>
        </p:nvSpPr>
        <p:spPr bwMode="auto">
          <a:xfrm rot="-5400000">
            <a:off x="1874838" y="3965575"/>
            <a:ext cx="2592387" cy="3667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2"/>
                </a:solidFill>
              </a:rPr>
              <a:t>Consumo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Aggiunta di una variabile dummy</a:t>
            </a:r>
            <a:endParaRPr lang="it-IT" sz="4000" smtClean="0"/>
          </a:p>
        </p:txBody>
      </p:sp>
      <p:pic>
        <p:nvPicPr>
          <p:cNvPr id="23245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276475"/>
            <a:ext cx="474345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45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73238"/>
            <a:ext cx="733425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Risultati del modello di regr. linere multiplo</a:t>
            </a:r>
            <a:endParaRPr lang="it-IT" sz="4000" smtClean="0"/>
          </a:p>
        </p:txBody>
      </p:sp>
      <p:pic>
        <p:nvPicPr>
          <p:cNvPr id="23347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575"/>
            <a:ext cx="91440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4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852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Rappresentazione grafica dell’effetto della variabilie dummy = diminuire la stima teorica dell’ammontare dei consumi di un ammontare pari a -55.46</a:t>
            </a:r>
            <a:endParaRPr lang="it-IT" sz="2800" smtClean="0"/>
          </a:p>
        </p:txBody>
      </p:sp>
      <p:pic>
        <p:nvPicPr>
          <p:cNvPr id="2344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44675"/>
            <a:ext cx="73723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4500" name="Text Box 6"/>
          <p:cNvSpPr txBox="1">
            <a:spLocks noChangeArrowheads="1"/>
          </p:cNvSpPr>
          <p:nvPr/>
        </p:nvSpPr>
        <p:spPr bwMode="auto">
          <a:xfrm>
            <a:off x="2555875" y="6308725"/>
            <a:ext cx="2592388" cy="3667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2"/>
                </a:solidFill>
              </a:rPr>
              <a:t>Reddito</a:t>
            </a:r>
          </a:p>
        </p:txBody>
      </p:sp>
      <p:sp>
        <p:nvSpPr>
          <p:cNvPr id="234501" name="Text Box 7"/>
          <p:cNvSpPr txBox="1">
            <a:spLocks noChangeArrowheads="1"/>
          </p:cNvSpPr>
          <p:nvPr/>
        </p:nvSpPr>
        <p:spPr bwMode="auto">
          <a:xfrm rot="-5400000">
            <a:off x="-501650" y="3965576"/>
            <a:ext cx="2592387" cy="36671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>
                <a:solidFill>
                  <a:schemeClr val="bg2"/>
                </a:solidFill>
              </a:rPr>
              <a:t>Consumo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68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Confronto </a:t>
            </a:r>
            <a:r>
              <a:rPr lang="it-IT" smtClean="0"/>
              <a:t>(con e senza dummy)</a:t>
            </a:r>
          </a:p>
        </p:txBody>
      </p:sp>
      <p:pic>
        <p:nvPicPr>
          <p:cNvPr id="2355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25538"/>
            <a:ext cx="8410575" cy="573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Relazione con il test </a:t>
            </a:r>
            <a:r>
              <a:rPr lang="it-IT" dirty="0" smtClean="0"/>
              <a:t>t</a:t>
            </a:r>
            <a:endParaRPr lang="it-IT" dirty="0" smtClean="0"/>
          </a:p>
        </p:txBody>
      </p:sp>
      <p:pic>
        <p:nvPicPr>
          <p:cNvPr id="20787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28913"/>
            <a:ext cx="8642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Set di variabili esplicative non rilevanti</a:t>
            </a:r>
          </a:p>
        </p:txBody>
      </p:sp>
      <p:pic>
        <p:nvPicPr>
          <p:cNvPr id="20889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43"/>
          <a:stretch>
            <a:fillRect/>
          </a:stretch>
        </p:blipFill>
        <p:spPr bwMode="auto">
          <a:xfrm>
            <a:off x="0" y="1943100"/>
            <a:ext cx="91440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Procedura</a:t>
            </a:r>
          </a:p>
        </p:txBody>
      </p:sp>
      <p:pic>
        <p:nvPicPr>
          <p:cNvPr id="2099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785938"/>
            <a:ext cx="9153526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9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  <p:sp>
        <p:nvSpPr>
          <p:cNvPr id="21094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5661025"/>
            <a:ext cx="8229600" cy="720725"/>
          </a:xfrm>
        </p:spPr>
        <p:txBody>
          <a:bodyPr/>
          <a:lstStyle/>
          <a:p>
            <a:pPr eaLnBrk="1" hangingPunct="1"/>
            <a:r>
              <a:rPr lang="it-IT" altLang="it-IT" smtClean="0"/>
              <a:t>In questo esempio cos’è </a:t>
            </a:r>
            <a:r>
              <a:rPr lang="it-IT" altLang="it-IT" i="1" smtClean="0"/>
              <a:t>e’</a:t>
            </a:r>
            <a:r>
              <a:rPr lang="it-IT" altLang="it-IT" i="1" baseline="-25000" smtClean="0"/>
              <a:t>r</a:t>
            </a:r>
            <a:r>
              <a:rPr lang="it-IT" altLang="it-IT" i="1" smtClean="0"/>
              <a:t>e</a:t>
            </a:r>
            <a:r>
              <a:rPr lang="it-IT" altLang="it-IT" i="1" baseline="-25000" smtClean="0"/>
              <a:t>r</a:t>
            </a:r>
            <a:r>
              <a:rPr lang="it-IT" altLang="it-IT" baseline="-25000" smtClean="0"/>
              <a:t> </a:t>
            </a:r>
            <a:r>
              <a:rPr lang="it-IT" altLang="it-IT" smtClean="0"/>
              <a:t>?</a:t>
            </a:r>
            <a:r>
              <a:rPr lang="it-IT" altLang="it-IT" baseline="-25000" smtClean="0"/>
              <a:t> </a:t>
            </a:r>
            <a:r>
              <a:rPr lang="it-IT" altLang="it-IT" smtClean="0"/>
              <a:t>cos’è </a:t>
            </a:r>
            <a:r>
              <a:rPr lang="it-IT" altLang="it-IT" i="1" smtClean="0"/>
              <a:t>e’e</a:t>
            </a:r>
            <a:r>
              <a:rPr lang="it-IT" altLang="it-IT" smtClean="0"/>
              <a:t>?</a:t>
            </a:r>
            <a:r>
              <a:rPr lang="it-IT" altLang="it-IT" baseline="-25000" smtClean="0"/>
              <a:t> </a:t>
            </a:r>
          </a:p>
        </p:txBody>
      </p:sp>
      <p:pic>
        <p:nvPicPr>
          <p:cNvPr id="2109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981075"/>
            <a:ext cx="3667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16113"/>
            <a:ext cx="8439150" cy="214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1" t="67308" r="24010"/>
          <a:stretch>
            <a:fillRect/>
          </a:stretch>
        </p:blipFill>
        <p:spPr bwMode="auto">
          <a:xfrm>
            <a:off x="2339975" y="4508500"/>
            <a:ext cx="46085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  <p:sp>
        <p:nvSpPr>
          <p:cNvPr id="211971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1584325"/>
          </a:xfrm>
        </p:spPr>
        <p:txBody>
          <a:bodyPr/>
          <a:lstStyle/>
          <a:p>
            <a:pPr eaLnBrk="1" hangingPunct="1"/>
            <a:r>
              <a:rPr lang="it-IT" altLang="it-IT" smtClean="0"/>
              <a:t>e’</a:t>
            </a:r>
            <a:r>
              <a:rPr lang="it-IT" altLang="it-IT" baseline="-25000" smtClean="0"/>
              <a:t>r</a:t>
            </a:r>
            <a:r>
              <a:rPr lang="it-IT" altLang="it-IT" smtClean="0"/>
              <a:t>e</a:t>
            </a:r>
            <a:r>
              <a:rPr lang="it-IT" altLang="it-IT" baseline="-25000" smtClean="0"/>
              <a:t>r</a:t>
            </a:r>
            <a:r>
              <a:rPr lang="it-IT" altLang="it-IT" smtClean="0"/>
              <a:t>= Devianza totale</a:t>
            </a:r>
          </a:p>
          <a:p>
            <a:pPr eaLnBrk="1" hangingPunct="1"/>
            <a:r>
              <a:rPr lang="it-IT" altLang="it-IT" smtClean="0"/>
              <a:t> e’e = Devianza residua</a:t>
            </a:r>
          </a:p>
        </p:txBody>
      </p:sp>
      <p:pic>
        <p:nvPicPr>
          <p:cNvPr id="21197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24400"/>
            <a:ext cx="80835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97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1" t="67308" r="24010"/>
          <a:stretch>
            <a:fillRect/>
          </a:stretch>
        </p:blipFill>
        <p:spPr bwMode="auto">
          <a:xfrm>
            <a:off x="1692275" y="1628775"/>
            <a:ext cx="46085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Output della funzione REGR.LIN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41888"/>
            <a:ext cx="8229600" cy="1154112"/>
          </a:xfrm>
        </p:spPr>
        <p:txBody>
          <a:bodyPr/>
          <a:lstStyle/>
          <a:p>
            <a:pPr eaLnBrk="1" hangingPunct="1"/>
            <a:r>
              <a:rPr lang="it-IT" altLang="it-IT" smtClean="0"/>
              <a:t>Test F</a:t>
            </a:r>
          </a:p>
        </p:txBody>
      </p:sp>
      <p:pic>
        <p:nvPicPr>
          <p:cNvPr id="2129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475"/>
            <a:ext cx="8416925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7" name="Line 5"/>
          <p:cNvSpPr>
            <a:spLocks noChangeShapeType="1"/>
          </p:cNvSpPr>
          <p:nvPr/>
        </p:nvSpPr>
        <p:spPr bwMode="auto">
          <a:xfrm flipH="1" flipV="1">
            <a:off x="1331913" y="4005263"/>
            <a:ext cx="1152525" cy="12954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tta">
  <a:themeElements>
    <a:clrScheme name="Vetta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Vet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etta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6417</TotalTime>
  <Words>356</Words>
  <Application>Microsoft Office PowerPoint</Application>
  <PresentationFormat>Presentazione su schermo (4:3)</PresentationFormat>
  <Paragraphs>110</Paragraphs>
  <Slides>34</Slides>
  <Notes>30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7" baseType="lpstr">
      <vt:lpstr>Arial</vt:lpstr>
      <vt:lpstr>Calibri</vt:lpstr>
      <vt:lpstr>Vetta</vt:lpstr>
      <vt:lpstr>DATA MINING PER IL MARKETING (63 ore)</vt:lpstr>
      <vt:lpstr>Casi particolari R=(0 , …, 0, 1, 0. …0) e r=0</vt:lpstr>
      <vt:lpstr>Relazione con il test t per testare βi=0</vt:lpstr>
      <vt:lpstr>Relazione con il test t</vt:lpstr>
      <vt:lpstr>Set di variabili esplicative non rilevanti</vt:lpstr>
      <vt:lpstr>Procedura</vt:lpstr>
      <vt:lpstr>Presentazione standard di PowerPoint</vt:lpstr>
      <vt:lpstr>Presentazione standard di PowerPoint</vt:lpstr>
      <vt:lpstr>Output della funzione REGR.LIN</vt:lpstr>
      <vt:lpstr>Output del componente aggiuntivo analisi dati</vt:lpstr>
      <vt:lpstr>Sessione al computer: verificare</vt:lpstr>
      <vt:lpstr>Verifica della bontà di adattamento del modello</vt:lpstr>
      <vt:lpstr>Diverse tipologie di residui</vt:lpstr>
      <vt:lpstr>Come si trova s(i)</vt:lpstr>
      <vt:lpstr>Quali sono le osservazioni  più importanti nella stima di beta cappello?</vt:lpstr>
      <vt:lpstr>Quali sono sono più importanti nella stima di beta cappello?</vt:lpstr>
      <vt:lpstr>Con semplici passaggi</vt:lpstr>
      <vt:lpstr>Intervallo di confidenza del valore y0 associato ad uno specifico insieme di valori delle variabili esplicative</vt:lpstr>
      <vt:lpstr>Es. investimenti PIL e trend</vt:lpstr>
      <vt:lpstr>Strategia</vt:lpstr>
      <vt:lpstr>Troviamo E(e0) e var(e0)</vt:lpstr>
      <vt:lpstr>Var(e0)</vt:lpstr>
      <vt:lpstr>Ob. trovare intervallo di conf. per y0</vt:lpstr>
      <vt:lpstr>Ob. trovare intervallo di conf. per y0</vt:lpstr>
      <vt:lpstr>Es. investimenti PIL e trend</vt:lpstr>
      <vt:lpstr>Es. investimenti PIL e trend</vt:lpstr>
      <vt:lpstr>Intervallo di confidenza per y0</vt:lpstr>
      <vt:lpstr>Sessione al computer: calcolare l’intervallo di confidenza per y0</vt:lpstr>
      <vt:lpstr>Presentazione standard di PowerPoint</vt:lpstr>
      <vt:lpstr>Es. consumo e reddito</vt:lpstr>
      <vt:lpstr>Aggiunta di una variabile dummy</vt:lpstr>
      <vt:lpstr>Risultati del modello di regr. linere multiplo</vt:lpstr>
      <vt:lpstr>Rappresentazione grafica dell’effetto della variabilie dummy = diminuire la stima teorica dell’ammontare dei consumi di un ammontare pari a -55.46</vt:lpstr>
      <vt:lpstr>Confronto (con e senza dummy)</vt:lpstr>
    </vt:vector>
  </TitlesOfParts>
  <Company>stat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DEI DATI  E – N</dc:title>
  <dc:creator>marco</dc:creator>
  <cp:lastModifiedBy>Marco Riani</cp:lastModifiedBy>
  <cp:revision>594</cp:revision>
  <cp:lastPrinted>1601-01-01T00:00:00Z</cp:lastPrinted>
  <dcterms:created xsi:type="dcterms:W3CDTF">2005-02-19T15:41:34Z</dcterms:created>
  <dcterms:modified xsi:type="dcterms:W3CDTF">2016-03-17T18:10:07Z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